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6858000" cy="9701784"/>
  <p:notesSz cx="9701784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-182880" y="1371600"/>
            <a:ext cx="7315200" cy="4572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0" b="1" dirty="0">
                <a:solidFill>
                  <a:srgbClr val="1818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BFH</a:t>
            </a:r>
            <a:endParaRPr lang="en-US" sz="28000" dirty="0"/>
          </a:p>
        </p:txBody>
      </p:sp>
      <p:sp>
        <p:nvSpPr>
          <p:cNvPr id="4" name="Shape 2"/>
          <p:cNvSpPr/>
          <p:nvPr/>
        </p:nvSpPr>
        <p:spPr>
          <a:xfrm>
            <a:off x="0" y="41148"/>
            <a:ext cx="54864" cy="9619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1645920"/>
            <a:ext cx="5394960" cy="530352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645920"/>
            <a:ext cx="539496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82880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7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FROM HOME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" y="2139696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BFH GALA 2026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731520" y="3035808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SPONSORSHIP RATE CARD &amp;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3364992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PARTNERSHIP PACKAGES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645920" y="3803904"/>
            <a:ext cx="3566160" cy="2286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931920"/>
            <a:ext cx="5394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spc="4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ROOTED &amp; RISING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31520" y="4425696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Sunday 29 November 2026  ·  London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0" y="5029200"/>
            <a:ext cx="1371600" cy="1371600"/>
          </a:xfrm>
          <a:prstGeom prst="ellipse">
            <a:avLst/>
          </a:prstGeom>
          <a:solidFill>
            <a:srgbClr val="0F0C00"/>
          </a:solidFill>
          <a:ln w="19050">
            <a:solidFill>
              <a:srgbClr val="C9A84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0" y="502920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NOV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0" y="9052560"/>
            <a:ext cx="6858000" cy="603504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9052560"/>
            <a:ext cx="6858000" cy="274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274320" y="9089136"/>
            <a:ext cx="6309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www.bfhgala.com  ·  @bfhgala  ·  info@bfhgala.com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0" y="9660636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"/>
            <a:ext cx="6858000" cy="658368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91440"/>
            <a:ext cx="4114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 WITH BFH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0" y="9144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ROOTED &amp; RISING  · 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74320" y="804672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9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From Home (BFH) is a cultural and entrepreneurial platform celebrating entrepreneurs, personalities, creatives, innovators and brands that have built something meaningful from the ground up.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274320" y="1371600"/>
            <a:ext cx="6309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9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BFH Gala brings together founders, business leaders, creatives, media, investors, and changemakers for an evening of recognition, storytelling, networking and inspiration. The 2026 edition — Rooted &amp; Rising — celebrates self-made individuals and organisations who have remained grounded in purpose whilst continuing to rise in influence, impact and success.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74320" y="2103120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2176272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384048" y="2185416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PARTNER WITH BFH?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74320" y="2523744"/>
            <a:ext cx="1499616" cy="658368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4320" y="2523744"/>
            <a:ext cx="1499616" cy="274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274320" y="2560320"/>
            <a:ext cx="1499616" cy="3621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600+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74320" y="2892430"/>
            <a:ext cx="1499616" cy="250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Attendees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1865376" y="2523744"/>
            <a:ext cx="1499616" cy="658368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865376" y="2523744"/>
            <a:ext cx="1499616" cy="274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5"/>
          <p:cNvSpPr/>
          <p:nvPr/>
        </p:nvSpPr>
        <p:spPr>
          <a:xfrm>
            <a:off x="1865376" y="2560320"/>
            <a:ext cx="1499616" cy="3621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35K+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865376" y="2892430"/>
            <a:ext cx="1499616" cy="250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Sessions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3456432" y="2523744"/>
            <a:ext cx="1499616" cy="658368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56432" y="2523744"/>
            <a:ext cx="1499616" cy="274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3456432" y="2560320"/>
            <a:ext cx="1499616" cy="3621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60K+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3456432" y="2892430"/>
            <a:ext cx="1499616" cy="250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Campaign Reach</a:t>
            </a:r>
            <a:endParaRPr lang="en-US" sz="650" dirty="0"/>
          </a:p>
        </p:txBody>
      </p:sp>
      <p:sp>
        <p:nvSpPr>
          <p:cNvPr id="23" name="Shape 21"/>
          <p:cNvSpPr/>
          <p:nvPr/>
        </p:nvSpPr>
        <p:spPr>
          <a:xfrm>
            <a:off x="5047488" y="2523744"/>
            <a:ext cx="1499616" cy="658368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47488" y="2523744"/>
            <a:ext cx="1499616" cy="274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5047488" y="2560320"/>
            <a:ext cx="1499616" cy="3621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1.6M+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047488" y="2892430"/>
            <a:ext cx="1499616" cy="250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Impressions</a:t>
            </a:r>
            <a:endParaRPr lang="en-US" sz="650" dirty="0"/>
          </a:p>
        </p:txBody>
      </p:sp>
      <p:sp>
        <p:nvSpPr>
          <p:cNvPr id="27" name="Shape 25"/>
          <p:cNvSpPr/>
          <p:nvPr/>
        </p:nvSpPr>
        <p:spPr>
          <a:xfrm>
            <a:off x="274320" y="3273552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28" name="Shape 26"/>
          <p:cNvSpPr/>
          <p:nvPr/>
        </p:nvSpPr>
        <p:spPr>
          <a:xfrm>
            <a:off x="274320" y="3337560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384048" y="3346704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AUDIENCE PROFILE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274320" y="3639312"/>
            <a:ext cx="3017520" cy="310896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31" name="Shape 29"/>
          <p:cNvSpPr/>
          <p:nvPr/>
        </p:nvSpPr>
        <p:spPr>
          <a:xfrm>
            <a:off x="274320" y="3639312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3666744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Entrepreneurs &amp; Founders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474720" y="3639312"/>
            <a:ext cx="3017520" cy="310896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34" name="Shape 32"/>
          <p:cNvSpPr/>
          <p:nvPr/>
        </p:nvSpPr>
        <p:spPr>
          <a:xfrm>
            <a:off x="3474720" y="3639312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5" name="Text 33"/>
          <p:cNvSpPr/>
          <p:nvPr/>
        </p:nvSpPr>
        <p:spPr>
          <a:xfrm>
            <a:off x="3566160" y="3666744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Business Owners &amp; Investors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274320" y="4023360"/>
            <a:ext cx="3017520" cy="310896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37" name="Shape 35"/>
          <p:cNvSpPr/>
          <p:nvPr/>
        </p:nvSpPr>
        <p:spPr>
          <a:xfrm>
            <a:off x="274320" y="4023360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4050792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Creatives &amp; Designers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0" y="4023360"/>
            <a:ext cx="3017520" cy="310896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40" name="Shape 38"/>
          <p:cNvSpPr/>
          <p:nvPr/>
        </p:nvSpPr>
        <p:spPr>
          <a:xfrm>
            <a:off x="3474720" y="4023360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1" name="Text 39"/>
          <p:cNvSpPr/>
          <p:nvPr/>
        </p:nvSpPr>
        <p:spPr>
          <a:xfrm>
            <a:off x="3566160" y="4050792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Content Creators &amp; Influencers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274320" y="4407408"/>
            <a:ext cx="3017520" cy="310896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43" name="Shape 41"/>
          <p:cNvSpPr/>
          <p:nvPr/>
        </p:nvSpPr>
        <p:spPr>
          <a:xfrm>
            <a:off x="274320" y="4407408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443484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Media Professionals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3474720" y="4407408"/>
            <a:ext cx="3017520" cy="310896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46" name="Shape 44"/>
          <p:cNvSpPr/>
          <p:nvPr/>
        </p:nvSpPr>
        <p:spPr>
          <a:xfrm>
            <a:off x="3474720" y="4407408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7" name="Text 45"/>
          <p:cNvSpPr/>
          <p:nvPr/>
        </p:nvSpPr>
        <p:spPr>
          <a:xfrm>
            <a:off x="3566160" y="443484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Industry Leaders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74320" y="4791456"/>
            <a:ext cx="3017520" cy="310896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49" name="Shape 47"/>
          <p:cNvSpPr/>
          <p:nvPr/>
        </p:nvSpPr>
        <p:spPr>
          <a:xfrm>
            <a:off x="274320" y="4791456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481888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Professionals &amp; Executives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3474720" y="4791456"/>
            <a:ext cx="3017520" cy="310896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52" name="Shape 50"/>
          <p:cNvSpPr/>
          <p:nvPr/>
        </p:nvSpPr>
        <p:spPr>
          <a:xfrm>
            <a:off x="3474720" y="4791456"/>
            <a:ext cx="36576" cy="31089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3" name="Text 51"/>
          <p:cNvSpPr/>
          <p:nvPr/>
        </p:nvSpPr>
        <p:spPr>
          <a:xfrm>
            <a:off x="3566160" y="481888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Community Leaders &amp; Changemakers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274320" y="5230368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55" name="Shape 53"/>
          <p:cNvSpPr/>
          <p:nvPr/>
        </p:nvSpPr>
        <p:spPr>
          <a:xfrm>
            <a:off x="274320" y="5294376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6" name="Text 54"/>
          <p:cNvSpPr/>
          <p:nvPr/>
        </p:nvSpPr>
        <p:spPr>
          <a:xfrm>
            <a:off x="384048" y="5303520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BFH SITS AT THE INTERSECTION OF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274320" y="5632704"/>
            <a:ext cx="969264" cy="347472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274320" y="5632704"/>
            <a:ext cx="969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Entrepreneurship</a:t>
            </a:r>
            <a:endParaRPr lang="en-US" sz="750" dirty="0"/>
          </a:p>
        </p:txBody>
      </p:sp>
      <p:sp>
        <p:nvSpPr>
          <p:cNvPr id="59" name="Shape 57"/>
          <p:cNvSpPr/>
          <p:nvPr/>
        </p:nvSpPr>
        <p:spPr>
          <a:xfrm>
            <a:off x="1325880" y="5632704"/>
            <a:ext cx="969264" cy="347472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325880" y="5632704"/>
            <a:ext cx="969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</a:t>
            </a:r>
            <a:endParaRPr lang="en-US" sz="750" dirty="0"/>
          </a:p>
        </p:txBody>
      </p:sp>
      <p:sp>
        <p:nvSpPr>
          <p:cNvPr id="61" name="Shape 59"/>
          <p:cNvSpPr/>
          <p:nvPr/>
        </p:nvSpPr>
        <p:spPr>
          <a:xfrm>
            <a:off x="2377440" y="5632704"/>
            <a:ext cx="969264" cy="347472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2377440" y="5632704"/>
            <a:ext cx="969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</a:t>
            </a:r>
            <a:endParaRPr lang="en-US" sz="750" dirty="0"/>
          </a:p>
        </p:txBody>
      </p:sp>
      <p:sp>
        <p:nvSpPr>
          <p:cNvPr id="63" name="Shape 61"/>
          <p:cNvSpPr/>
          <p:nvPr/>
        </p:nvSpPr>
        <p:spPr>
          <a:xfrm>
            <a:off x="3429000" y="5632704"/>
            <a:ext cx="969264" cy="347472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429000" y="5632704"/>
            <a:ext cx="969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4480560" y="5632704"/>
            <a:ext cx="969264" cy="347472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480560" y="5632704"/>
            <a:ext cx="969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Creativity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5532120" y="5632704"/>
            <a:ext cx="969264" cy="347472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532120" y="5632704"/>
            <a:ext cx="96926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Impact</a:t>
            </a:r>
            <a:endParaRPr lang="en-US" sz="750" dirty="0"/>
          </a:p>
        </p:txBody>
      </p:sp>
      <p:sp>
        <p:nvSpPr>
          <p:cNvPr id="69" name="Shape 67"/>
          <p:cNvSpPr/>
          <p:nvPr/>
        </p:nvSpPr>
        <p:spPr>
          <a:xfrm>
            <a:off x="274320" y="6108192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70" name="Shape 68"/>
          <p:cNvSpPr/>
          <p:nvPr/>
        </p:nvSpPr>
        <p:spPr>
          <a:xfrm>
            <a:off x="274320" y="6172200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1" name="Text 69"/>
          <p:cNvSpPr/>
          <p:nvPr/>
        </p:nvSpPr>
        <p:spPr>
          <a:xfrm>
            <a:off x="384048" y="6181344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PARTNERSHIP TIMELINE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274320" y="6528816"/>
            <a:ext cx="1993392" cy="1261872"/>
          </a:xfrm>
          <a:prstGeom prst="rect">
            <a:avLst/>
          </a:prstGeom>
          <a:solidFill>
            <a:srgbClr val="141414"/>
          </a:solidFill>
          <a:ln w="10160">
            <a:solidFill>
              <a:srgbClr val="C9A84C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274320" y="6528816"/>
            <a:ext cx="199339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4" name="Text 72"/>
          <p:cNvSpPr/>
          <p:nvPr/>
        </p:nvSpPr>
        <p:spPr>
          <a:xfrm>
            <a:off x="402336" y="6601968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JUNE — JULY</a:t>
            </a:r>
            <a:endParaRPr lang="en-US" sz="1000" dirty="0"/>
          </a:p>
        </p:txBody>
      </p:sp>
      <p:sp>
        <p:nvSpPr>
          <p:cNvPr id="75" name="Text 73"/>
          <p:cNvSpPr/>
          <p:nvPr/>
        </p:nvSpPr>
        <p:spPr>
          <a:xfrm>
            <a:off x="402336" y="685800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Early Partner Window</a:t>
            </a:r>
            <a:endParaRPr lang="en-US" sz="900" dirty="0"/>
          </a:p>
        </p:txBody>
      </p:sp>
      <p:sp>
        <p:nvSpPr>
          <p:cNvPr id="76" name="Text 74"/>
          <p:cNvSpPr/>
          <p:nvPr/>
        </p:nvSpPr>
        <p:spPr>
          <a:xfrm>
            <a:off x="402336" y="7168896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visibility across all campaign phases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2395728" y="6528816"/>
            <a:ext cx="1993392" cy="1261872"/>
          </a:xfrm>
          <a:prstGeom prst="rect">
            <a:avLst/>
          </a:prstGeom>
          <a:solidFill>
            <a:srgbClr val="141414"/>
          </a:solidFill>
          <a:ln w="10160">
            <a:solidFill>
              <a:srgbClr val="8B6E2E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2395728" y="6528816"/>
            <a:ext cx="1993392" cy="50292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79" name="Text 77"/>
          <p:cNvSpPr/>
          <p:nvPr/>
        </p:nvSpPr>
        <p:spPr>
          <a:xfrm>
            <a:off x="2523744" y="6601968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6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AUG — SEPT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2523744" y="685800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Growth Partner Window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2523744" y="7168896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visibility and full campaign integration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4517136" y="6528816"/>
            <a:ext cx="1993392" cy="1261872"/>
          </a:xfrm>
          <a:prstGeom prst="rect">
            <a:avLst/>
          </a:prstGeom>
          <a:solidFill>
            <a:srgbClr val="141414"/>
          </a:solidFill>
          <a:ln w="10160">
            <a:solidFill>
              <a:srgbClr val="555555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4517136" y="6528816"/>
            <a:ext cx="1993392" cy="50292"/>
          </a:xfrm>
          <a:prstGeom prst="rect">
            <a:avLst/>
          </a:prstGeom>
          <a:solidFill>
            <a:srgbClr val="555555"/>
          </a:solidFill>
          <a:ln/>
        </p:spPr>
      </p:sp>
      <p:sp>
        <p:nvSpPr>
          <p:cNvPr id="84" name="Text 82"/>
          <p:cNvSpPr/>
          <p:nvPr/>
        </p:nvSpPr>
        <p:spPr>
          <a:xfrm>
            <a:off x="4645152" y="6601968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OCT — NOV</a:t>
            </a:r>
            <a:endParaRPr lang="en-US" sz="1000" dirty="0"/>
          </a:p>
        </p:txBody>
      </p:sp>
      <p:sp>
        <p:nvSpPr>
          <p:cNvPr id="85" name="Text 83"/>
          <p:cNvSpPr/>
          <p:nvPr/>
        </p:nvSpPr>
        <p:spPr>
          <a:xfrm>
            <a:off x="4645152" y="685800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Final Partner Window</a:t>
            </a:r>
            <a:endParaRPr lang="en-US" sz="900" dirty="0"/>
          </a:p>
        </p:txBody>
      </p:sp>
      <p:sp>
        <p:nvSpPr>
          <p:cNvPr id="86" name="Text 84"/>
          <p:cNvSpPr/>
          <p:nvPr/>
        </p:nvSpPr>
        <p:spPr>
          <a:xfrm>
            <a:off x="4645152" y="7168896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opportunities — event activation focus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0" y="7973568"/>
            <a:ext cx="6858000" cy="585216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88" name="Shape 86"/>
          <p:cNvSpPr/>
          <p:nvPr/>
        </p:nvSpPr>
        <p:spPr>
          <a:xfrm>
            <a:off x="0" y="7973568"/>
            <a:ext cx="6858000" cy="274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8046720"/>
            <a:ext cx="6126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celebrate journeys, not just outcomes. Partnering with BFH means investing in what comes next.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0" y="9660636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1" name="Text 89"/>
          <p:cNvSpPr/>
          <p:nvPr/>
        </p:nvSpPr>
        <p:spPr>
          <a:xfrm>
            <a:off x="274320" y="9436608"/>
            <a:ext cx="5852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BFH GALA 2026  ·  ROOTED &amp; RISING  ·  www.bfhgala.com  ·  @bfhgala</a:t>
            </a:r>
            <a:endParaRPr lang="en-US" sz="650" dirty="0"/>
          </a:p>
        </p:txBody>
      </p:sp>
      <p:sp>
        <p:nvSpPr>
          <p:cNvPr id="92" name="Text 90"/>
          <p:cNvSpPr/>
          <p:nvPr/>
        </p:nvSpPr>
        <p:spPr>
          <a:xfrm>
            <a:off x="6309360" y="943660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"/>
            <a:ext cx="6858000" cy="658368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91440"/>
            <a:ext cx="5029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SPONSORSHIP PACKAGES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0" y="9144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 RATE CARD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74320" y="786384"/>
            <a:ext cx="6309360" cy="7278624"/>
          </a:xfrm>
          <a:prstGeom prst="rect">
            <a:avLst/>
          </a:prstGeom>
          <a:solidFill>
            <a:srgbClr val="141414"/>
          </a:solidFill>
          <a:ln w="15240">
            <a:solidFill>
              <a:srgbClr val="C9A84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786384"/>
            <a:ext cx="630936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859536"/>
            <a:ext cx="6309360" cy="841248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9" name="Text 7"/>
          <p:cNvSpPr/>
          <p:nvPr/>
        </p:nvSpPr>
        <p:spPr>
          <a:xfrm>
            <a:off x="475488" y="896112"/>
            <a:ext cx="27432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HEADLINE PARTNER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017520" y="896112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£15,000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5166360" y="1005840"/>
            <a:ext cx="1188720" cy="5120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5166360" y="1005840"/>
            <a:ext cx="1188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ONLY</a:t>
            </a:r>
            <a:endParaRPr lang="en-US" sz="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EXCLUSIVE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274320" y="1700784"/>
            <a:ext cx="6309360" cy="402336"/>
          </a:xfrm>
          <a:prstGeom prst="rect">
            <a:avLst/>
          </a:prstGeom>
          <a:solidFill>
            <a:srgbClr val="0F0C00"/>
          </a:solidFill>
          <a:ln/>
        </p:spPr>
      </p:sp>
      <p:sp>
        <p:nvSpPr>
          <p:cNvPr id="14" name="Text 12"/>
          <p:cNvSpPr/>
          <p:nvPr/>
        </p:nvSpPr>
        <p:spPr>
          <a:xfrm>
            <a:off x="274320" y="1700784"/>
            <a:ext cx="63093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"BFH Gala 2026 Presented By [Your Brand]"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9184" y="2194560"/>
            <a:ext cx="2011680" cy="546811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6" name="Shape 14"/>
          <p:cNvSpPr/>
          <p:nvPr/>
        </p:nvSpPr>
        <p:spPr>
          <a:xfrm>
            <a:off x="329184" y="2194560"/>
            <a:ext cx="201168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5"/>
          <p:cNvSpPr/>
          <p:nvPr/>
        </p:nvSpPr>
        <p:spPr>
          <a:xfrm>
            <a:off x="438912" y="2286000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◈  PREMIUM VISIBILITY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20624" y="2706624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9" name="Shape 17"/>
          <p:cNvSpPr/>
          <p:nvPr/>
        </p:nvSpPr>
        <p:spPr>
          <a:xfrm>
            <a:off x="420624" y="2706624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512064" y="2761488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Naming rights partnership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20624" y="3474720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22" name="Shape 20"/>
          <p:cNvSpPr/>
          <p:nvPr/>
        </p:nvSpPr>
        <p:spPr>
          <a:xfrm>
            <a:off x="420624" y="3474720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Text 21"/>
          <p:cNvSpPr/>
          <p:nvPr/>
        </p:nvSpPr>
        <p:spPr>
          <a:xfrm>
            <a:off x="512064" y="3529584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Largest logo across all materials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20624" y="4242816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25" name="Shape 23"/>
          <p:cNvSpPr/>
          <p:nvPr/>
        </p:nvSpPr>
        <p:spPr>
          <a:xfrm>
            <a:off x="420624" y="4242816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512064" y="429768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Premium website placement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20624" y="5010912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28" name="Shape 26"/>
          <p:cNvSpPr/>
          <p:nvPr/>
        </p:nvSpPr>
        <p:spPr>
          <a:xfrm>
            <a:off x="420624" y="5010912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512064" y="5065776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Event &amp; stage branding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20624" y="5779008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31" name="Shape 29"/>
          <p:cNvSpPr/>
          <p:nvPr/>
        </p:nvSpPr>
        <p:spPr>
          <a:xfrm>
            <a:off x="420624" y="5779008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512064" y="5833872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Red carpet branding inclusion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420624" y="6547104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34" name="Shape 32"/>
          <p:cNvSpPr/>
          <p:nvPr/>
        </p:nvSpPr>
        <p:spPr>
          <a:xfrm>
            <a:off x="420624" y="6547104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5" name="Text 33"/>
          <p:cNvSpPr/>
          <p:nvPr/>
        </p:nvSpPr>
        <p:spPr>
          <a:xfrm>
            <a:off x="512064" y="6601968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Premium event programme feature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2386584" y="2194560"/>
            <a:ext cx="2011680" cy="546811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37" name="Shape 35"/>
          <p:cNvSpPr/>
          <p:nvPr/>
        </p:nvSpPr>
        <p:spPr>
          <a:xfrm>
            <a:off x="2386584" y="2194560"/>
            <a:ext cx="201168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8" name="Text 36"/>
          <p:cNvSpPr/>
          <p:nvPr/>
        </p:nvSpPr>
        <p:spPr>
          <a:xfrm>
            <a:off x="2496312" y="2286000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◈  HOSPITALITY &amp; ACCESS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2478024" y="2706624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40" name="Shape 38"/>
          <p:cNvSpPr/>
          <p:nvPr/>
        </p:nvSpPr>
        <p:spPr>
          <a:xfrm>
            <a:off x="2478024" y="2706624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1" name="Text 39"/>
          <p:cNvSpPr/>
          <p:nvPr/>
        </p:nvSpPr>
        <p:spPr>
          <a:xfrm>
            <a:off x="2569464" y="2761488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Table for 10 guests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2478024" y="3474720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43" name="Shape 41"/>
          <p:cNvSpPr/>
          <p:nvPr/>
        </p:nvSpPr>
        <p:spPr>
          <a:xfrm>
            <a:off x="2478024" y="3474720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4" name="Text 42"/>
          <p:cNvSpPr/>
          <p:nvPr/>
        </p:nvSpPr>
        <p:spPr>
          <a:xfrm>
            <a:off x="2569464" y="3529584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Reception access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2478024" y="4242816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46" name="Shape 44"/>
          <p:cNvSpPr/>
          <p:nvPr/>
        </p:nvSpPr>
        <p:spPr>
          <a:xfrm>
            <a:off x="2478024" y="4242816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7" name="Text 45"/>
          <p:cNvSpPr/>
          <p:nvPr/>
        </p:nvSpPr>
        <p:spPr>
          <a:xfrm>
            <a:off x="2569464" y="429768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Executive networking access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478024" y="5010912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49" name="Shape 47"/>
          <p:cNvSpPr/>
          <p:nvPr/>
        </p:nvSpPr>
        <p:spPr>
          <a:xfrm>
            <a:off x="2478024" y="5010912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0" name="Text 48"/>
          <p:cNvSpPr/>
          <p:nvPr/>
        </p:nvSpPr>
        <p:spPr>
          <a:xfrm>
            <a:off x="2569464" y="5065776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Sponsor activation space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2478024" y="5779008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2" name="Shape 50"/>
          <p:cNvSpPr/>
          <p:nvPr/>
        </p:nvSpPr>
        <p:spPr>
          <a:xfrm>
            <a:off x="2478024" y="5779008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3" name="Text 51"/>
          <p:cNvSpPr/>
          <p:nvPr/>
        </p:nvSpPr>
        <p:spPr>
          <a:xfrm>
            <a:off x="2569464" y="5833872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Priority partner renewal rights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443984" y="2194560"/>
            <a:ext cx="2011680" cy="546811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5" name="Shape 53"/>
          <p:cNvSpPr/>
          <p:nvPr/>
        </p:nvSpPr>
        <p:spPr>
          <a:xfrm>
            <a:off x="4443984" y="2194560"/>
            <a:ext cx="201168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6" name="Text 54"/>
          <p:cNvSpPr/>
          <p:nvPr/>
        </p:nvSpPr>
        <p:spPr>
          <a:xfrm>
            <a:off x="4553712" y="2286000"/>
            <a:ext cx="1828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◈  MEDIA &amp; CONTENT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4535424" y="2706624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8" name="Shape 56"/>
          <p:cNvSpPr/>
          <p:nvPr/>
        </p:nvSpPr>
        <p:spPr>
          <a:xfrm>
            <a:off x="4535424" y="2706624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9" name="Text 57"/>
          <p:cNvSpPr/>
          <p:nvPr/>
        </p:nvSpPr>
        <p:spPr>
          <a:xfrm>
            <a:off x="4626864" y="2761488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Dedicated sponsor campaign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4535424" y="3474720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61" name="Shape 59"/>
          <p:cNvSpPr/>
          <p:nvPr/>
        </p:nvSpPr>
        <p:spPr>
          <a:xfrm>
            <a:off x="4535424" y="3474720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2" name="Text 60"/>
          <p:cNvSpPr/>
          <p:nvPr/>
        </p:nvSpPr>
        <p:spPr>
          <a:xfrm>
            <a:off x="4626864" y="3529584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Welcome remarks opportunity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4535424" y="4242816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4" name="Shape 62"/>
          <p:cNvSpPr/>
          <p:nvPr/>
        </p:nvSpPr>
        <p:spPr>
          <a:xfrm>
            <a:off x="4535424" y="4242816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5" name="Text 63"/>
          <p:cNvSpPr/>
          <p:nvPr/>
        </p:nvSpPr>
        <p:spPr>
          <a:xfrm>
            <a:off x="4626864" y="429768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Award presentation opportunity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4535424" y="5010912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67" name="Shape 65"/>
          <p:cNvSpPr/>
          <p:nvPr/>
        </p:nvSpPr>
        <p:spPr>
          <a:xfrm>
            <a:off x="4535424" y="5010912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8" name="Text 66"/>
          <p:cNvSpPr/>
          <p:nvPr/>
        </p:nvSpPr>
        <p:spPr>
          <a:xfrm>
            <a:off x="4626864" y="5065776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Press release inclusion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4535424" y="5779008"/>
            <a:ext cx="1828800" cy="65836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70" name="Shape 68"/>
          <p:cNvSpPr/>
          <p:nvPr/>
        </p:nvSpPr>
        <p:spPr>
          <a:xfrm>
            <a:off x="4535424" y="5779008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1" name="Text 69"/>
          <p:cNvSpPr/>
          <p:nvPr/>
        </p:nvSpPr>
        <p:spPr>
          <a:xfrm>
            <a:off x="4626864" y="5833872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Interview opportunities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4535424" y="6547104"/>
            <a:ext cx="1828800" cy="658368"/>
          </a:xfrm>
          <a:prstGeom prst="rect">
            <a:avLst/>
          </a:prstGeom>
          <a:solidFill>
            <a:srgbClr val="191919"/>
          </a:solidFill>
          <a:ln/>
        </p:spPr>
      </p:sp>
      <p:sp>
        <p:nvSpPr>
          <p:cNvPr id="73" name="Shape 71"/>
          <p:cNvSpPr/>
          <p:nvPr/>
        </p:nvSpPr>
        <p:spPr>
          <a:xfrm>
            <a:off x="4535424" y="6547104"/>
            <a:ext cx="36576" cy="65836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4" name="Text 72"/>
          <p:cNvSpPr/>
          <p:nvPr/>
        </p:nvSpPr>
        <p:spPr>
          <a:xfrm>
            <a:off x="4626864" y="6601968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Partner spotlight feature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274320" y="7772400"/>
            <a:ext cx="630936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7772400"/>
            <a:ext cx="6126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includes: Marketing collaboration opportunities  ·  Custom activation space  ·  Priority 2027 renewal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0" y="9660636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8" name="Text 76"/>
          <p:cNvSpPr/>
          <p:nvPr/>
        </p:nvSpPr>
        <p:spPr>
          <a:xfrm>
            <a:off x="274320" y="9436608"/>
            <a:ext cx="5852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BFH GALA 2026  ·  ROOTED &amp; RISING  ·  www.bfhgala.com  ·  @bfhgala</a:t>
            </a:r>
            <a:endParaRPr lang="en-US" sz="650" dirty="0"/>
          </a:p>
        </p:txBody>
      </p:sp>
      <p:sp>
        <p:nvSpPr>
          <p:cNvPr id="79" name="Text 77"/>
          <p:cNvSpPr/>
          <p:nvPr/>
        </p:nvSpPr>
        <p:spPr>
          <a:xfrm>
            <a:off x="6309360" y="943660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"/>
            <a:ext cx="6858000" cy="475488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82296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PLATINUM &amp; GOLD PARTNERS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029200" y="82296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 RATE CARD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640080"/>
            <a:ext cx="6309360" cy="4005072"/>
          </a:xfrm>
          <a:prstGeom prst="rect">
            <a:avLst/>
          </a:prstGeom>
          <a:solidFill>
            <a:srgbClr val="141414"/>
          </a:solidFill>
          <a:ln w="10160">
            <a:solidFill>
              <a:srgbClr val="C8C8C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640080"/>
            <a:ext cx="6309360" cy="5486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694944"/>
            <a:ext cx="6309360" cy="676656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9" name="Text 7"/>
          <p:cNvSpPr/>
          <p:nvPr/>
        </p:nvSpPr>
        <p:spPr>
          <a:xfrm>
            <a:off x="475488" y="73152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PLATINUM PARTNER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017520" y="731520"/>
            <a:ext cx="1645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C8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£7,500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4828032" y="804672"/>
            <a:ext cx="1554480" cy="42062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12" name="Text 10"/>
          <p:cNvSpPr/>
          <p:nvPr/>
        </p:nvSpPr>
        <p:spPr>
          <a:xfrm>
            <a:off x="4828032" y="804672"/>
            <a:ext cx="1554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PARTNERS AVAILABLE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47472" y="1481328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4" name="Shape 12"/>
          <p:cNvSpPr/>
          <p:nvPr/>
        </p:nvSpPr>
        <p:spPr>
          <a:xfrm>
            <a:off x="347472" y="1481328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15" name="Text 13"/>
          <p:cNvSpPr/>
          <p:nvPr/>
        </p:nvSpPr>
        <p:spPr>
          <a:xfrm>
            <a:off x="438912" y="1499616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Premium logo placement across all materials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493008" y="1481328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7" name="Shape 15"/>
          <p:cNvSpPr/>
          <p:nvPr/>
        </p:nvSpPr>
        <p:spPr>
          <a:xfrm>
            <a:off x="3493008" y="1481328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18" name="Text 16"/>
          <p:cNvSpPr/>
          <p:nvPr/>
        </p:nvSpPr>
        <p:spPr>
          <a:xfrm>
            <a:off x="3584448" y="1499616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Award category sponsorship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47472" y="1883664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0" name="Shape 18"/>
          <p:cNvSpPr/>
          <p:nvPr/>
        </p:nvSpPr>
        <p:spPr>
          <a:xfrm>
            <a:off x="347472" y="1883664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21" name="Text 19"/>
          <p:cNvSpPr/>
          <p:nvPr/>
        </p:nvSpPr>
        <p:spPr>
          <a:xfrm>
            <a:off x="438912" y="1901952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Table for 10 guests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493008" y="1883664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3" name="Shape 21"/>
          <p:cNvSpPr/>
          <p:nvPr/>
        </p:nvSpPr>
        <p:spPr>
          <a:xfrm>
            <a:off x="3493008" y="1883664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24" name="Text 22"/>
          <p:cNvSpPr/>
          <p:nvPr/>
        </p:nvSpPr>
        <p:spPr>
          <a:xfrm>
            <a:off x="3584448" y="1901952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reception access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47472" y="2286000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26" name="Shape 24"/>
          <p:cNvSpPr/>
          <p:nvPr/>
        </p:nvSpPr>
        <p:spPr>
          <a:xfrm>
            <a:off x="347472" y="2286000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27" name="Text 25"/>
          <p:cNvSpPr/>
          <p:nvPr/>
        </p:nvSpPr>
        <p:spPr>
          <a:xfrm>
            <a:off x="438912" y="2304288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Social media promotion campaign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493008" y="2286000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29" name="Shape 27"/>
          <p:cNvSpPr/>
          <p:nvPr/>
        </p:nvSpPr>
        <p:spPr>
          <a:xfrm>
            <a:off x="3493008" y="2286000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30" name="Text 28"/>
          <p:cNvSpPr/>
          <p:nvPr/>
        </p:nvSpPr>
        <p:spPr>
          <a:xfrm>
            <a:off x="3584448" y="2304288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Press release inclusion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47472" y="2688336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32" name="Shape 30"/>
          <p:cNvSpPr/>
          <p:nvPr/>
        </p:nvSpPr>
        <p:spPr>
          <a:xfrm>
            <a:off x="347472" y="2688336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33" name="Text 31"/>
          <p:cNvSpPr/>
          <p:nvPr/>
        </p:nvSpPr>
        <p:spPr>
          <a:xfrm>
            <a:off x="438912" y="2706624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Website inclusion &amp; event programme feature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3493008" y="2688336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35" name="Shape 33"/>
          <p:cNvSpPr/>
          <p:nvPr/>
        </p:nvSpPr>
        <p:spPr>
          <a:xfrm>
            <a:off x="3493008" y="2688336"/>
            <a:ext cx="36576" cy="329184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36" name="Text 34"/>
          <p:cNvSpPr/>
          <p:nvPr/>
        </p:nvSpPr>
        <p:spPr>
          <a:xfrm>
            <a:off x="3584448" y="2706624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Sponsor activation opportunity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74320" y="4828032"/>
            <a:ext cx="6309360" cy="4005072"/>
          </a:xfrm>
          <a:prstGeom prst="rect">
            <a:avLst/>
          </a:prstGeom>
          <a:solidFill>
            <a:srgbClr val="141414"/>
          </a:solidFill>
          <a:ln w="10160">
            <a:solidFill>
              <a:srgbClr val="C9A84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4828032"/>
            <a:ext cx="630936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9" name="Shape 37"/>
          <p:cNvSpPr/>
          <p:nvPr/>
        </p:nvSpPr>
        <p:spPr>
          <a:xfrm>
            <a:off x="274320" y="4882896"/>
            <a:ext cx="6309360" cy="676656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40" name="Text 38"/>
          <p:cNvSpPr/>
          <p:nvPr/>
        </p:nvSpPr>
        <p:spPr>
          <a:xfrm>
            <a:off x="475488" y="4919472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GOLD PARTNER</a:t>
            </a:r>
            <a:endParaRPr lang="en-US" sz="1700" dirty="0"/>
          </a:p>
        </p:txBody>
      </p:sp>
      <p:sp>
        <p:nvSpPr>
          <p:cNvPr id="41" name="Text 39"/>
          <p:cNvSpPr/>
          <p:nvPr/>
        </p:nvSpPr>
        <p:spPr>
          <a:xfrm>
            <a:off x="3017520" y="4919472"/>
            <a:ext cx="1645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£5,000</a:t>
            </a:r>
            <a:endParaRPr lang="en-US" sz="2400" dirty="0"/>
          </a:p>
        </p:txBody>
      </p:sp>
      <p:sp>
        <p:nvSpPr>
          <p:cNvPr id="42" name="Shape 40"/>
          <p:cNvSpPr/>
          <p:nvPr/>
        </p:nvSpPr>
        <p:spPr>
          <a:xfrm>
            <a:off x="4828032" y="4992624"/>
            <a:ext cx="1554480" cy="42062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3" name="Text 41"/>
          <p:cNvSpPr/>
          <p:nvPr/>
        </p:nvSpPr>
        <p:spPr>
          <a:xfrm>
            <a:off x="4828032" y="4992624"/>
            <a:ext cx="1554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PARTNERS AVAILABLE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347472" y="5669280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45" name="Shape 43"/>
          <p:cNvSpPr/>
          <p:nvPr/>
        </p:nvSpPr>
        <p:spPr>
          <a:xfrm>
            <a:off x="347472" y="5669280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6" name="Text 44"/>
          <p:cNvSpPr/>
          <p:nvPr/>
        </p:nvSpPr>
        <p:spPr>
          <a:xfrm>
            <a:off x="438912" y="5687568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Logo placement across key materials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3493008" y="5669280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48" name="Shape 46"/>
          <p:cNvSpPr/>
          <p:nvPr/>
        </p:nvSpPr>
        <p:spPr>
          <a:xfrm>
            <a:off x="3493008" y="5669280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9" name="Text 47"/>
          <p:cNvSpPr/>
          <p:nvPr/>
        </p:nvSpPr>
        <p:spPr>
          <a:xfrm>
            <a:off x="3584448" y="5687568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Award category association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347472" y="6071616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1" name="Shape 49"/>
          <p:cNvSpPr/>
          <p:nvPr/>
        </p:nvSpPr>
        <p:spPr>
          <a:xfrm>
            <a:off x="347472" y="6071616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2" name="Text 50"/>
          <p:cNvSpPr/>
          <p:nvPr/>
        </p:nvSpPr>
        <p:spPr>
          <a:xfrm>
            <a:off x="438912" y="6089904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Table for 6 guests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3493008" y="6071616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4" name="Shape 52"/>
          <p:cNvSpPr/>
          <p:nvPr/>
        </p:nvSpPr>
        <p:spPr>
          <a:xfrm>
            <a:off x="3493008" y="6071616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5" name="Text 53"/>
          <p:cNvSpPr/>
          <p:nvPr/>
        </p:nvSpPr>
        <p:spPr>
          <a:xfrm>
            <a:off x="3584448" y="6089904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Networking opportunities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347472" y="6473952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7" name="Shape 55"/>
          <p:cNvSpPr/>
          <p:nvPr/>
        </p:nvSpPr>
        <p:spPr>
          <a:xfrm>
            <a:off x="347472" y="6473952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8" name="Text 56"/>
          <p:cNvSpPr/>
          <p:nvPr/>
        </p:nvSpPr>
        <p:spPr>
          <a:xfrm>
            <a:off x="438912" y="6492240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Social media promotion</a:t>
            </a:r>
            <a:endParaRPr lang="en-US" sz="850" dirty="0"/>
          </a:p>
        </p:txBody>
      </p:sp>
      <p:sp>
        <p:nvSpPr>
          <p:cNvPr id="59" name="Shape 57"/>
          <p:cNvSpPr/>
          <p:nvPr/>
        </p:nvSpPr>
        <p:spPr>
          <a:xfrm>
            <a:off x="3493008" y="6473952"/>
            <a:ext cx="3017520" cy="329184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0" name="Shape 58"/>
          <p:cNvSpPr/>
          <p:nvPr/>
        </p:nvSpPr>
        <p:spPr>
          <a:xfrm>
            <a:off x="3493008" y="6473952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1" name="Text 59"/>
          <p:cNvSpPr/>
          <p:nvPr/>
        </p:nvSpPr>
        <p:spPr>
          <a:xfrm>
            <a:off x="3584448" y="6492240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Press acknowledgement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347472" y="6876288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3" name="Shape 61"/>
          <p:cNvSpPr/>
          <p:nvPr/>
        </p:nvSpPr>
        <p:spPr>
          <a:xfrm>
            <a:off x="347472" y="6876288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4" name="Text 62"/>
          <p:cNvSpPr/>
          <p:nvPr/>
        </p:nvSpPr>
        <p:spPr>
          <a:xfrm>
            <a:off x="438912" y="6894576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Website inclusion</a:t>
            </a:r>
            <a:endParaRPr lang="en-US" sz="850" dirty="0"/>
          </a:p>
        </p:txBody>
      </p:sp>
      <p:sp>
        <p:nvSpPr>
          <p:cNvPr id="65" name="Shape 63"/>
          <p:cNvSpPr/>
          <p:nvPr/>
        </p:nvSpPr>
        <p:spPr>
          <a:xfrm>
            <a:off x="3493008" y="6876288"/>
            <a:ext cx="3017520" cy="329184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6" name="Shape 64"/>
          <p:cNvSpPr/>
          <p:nvPr/>
        </p:nvSpPr>
        <p:spPr>
          <a:xfrm>
            <a:off x="3493008" y="6876288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7" name="Text 65"/>
          <p:cNvSpPr/>
          <p:nvPr/>
        </p:nvSpPr>
        <p:spPr>
          <a:xfrm>
            <a:off x="3584448" y="6894576"/>
            <a:ext cx="28529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Event programme inclusion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0" y="9660636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9" name="Text 67"/>
          <p:cNvSpPr/>
          <p:nvPr/>
        </p:nvSpPr>
        <p:spPr>
          <a:xfrm>
            <a:off x="274320" y="9436608"/>
            <a:ext cx="5852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BFH GALA 2026  ·  ROOTED &amp; RISING  ·  www.bfhgala.com  ·  @bfhgala</a:t>
            </a:r>
            <a:endParaRPr lang="en-US" sz="650" dirty="0"/>
          </a:p>
        </p:txBody>
      </p:sp>
      <p:sp>
        <p:nvSpPr>
          <p:cNvPr id="70" name="Text 68"/>
          <p:cNvSpPr/>
          <p:nvPr/>
        </p:nvSpPr>
        <p:spPr>
          <a:xfrm>
            <a:off x="6309360" y="943660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"/>
            <a:ext cx="6858000" cy="475488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82296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COMMUNITY, SUPPORTING &amp; CATEGORY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029200" y="82296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 RATE CARD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640080"/>
            <a:ext cx="3072384" cy="3493008"/>
          </a:xfrm>
          <a:prstGeom prst="rect">
            <a:avLst/>
          </a:prstGeom>
          <a:solidFill>
            <a:srgbClr val="141414"/>
          </a:solidFill>
          <a:ln w="10160">
            <a:solidFill>
              <a:srgbClr val="8B6E2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640080"/>
            <a:ext cx="3072384" cy="54864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694944"/>
            <a:ext cx="3072384" cy="621792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9" name="Text 7"/>
          <p:cNvSpPr/>
          <p:nvPr/>
        </p:nvSpPr>
        <p:spPr>
          <a:xfrm>
            <a:off x="402336" y="731520"/>
            <a:ext cx="28712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PARTNER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02336" y="9875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B6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£2,500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975104" y="804672"/>
            <a:ext cx="1261872" cy="347472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12" name="Text 10"/>
          <p:cNvSpPr/>
          <p:nvPr/>
        </p:nvSpPr>
        <p:spPr>
          <a:xfrm>
            <a:off x="1975104" y="804672"/>
            <a:ext cx="1261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 AVAILABLE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384048" y="1426464"/>
            <a:ext cx="2871216" cy="36576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4" name="Shape 12"/>
          <p:cNvSpPr/>
          <p:nvPr/>
        </p:nvSpPr>
        <p:spPr>
          <a:xfrm>
            <a:off x="384048" y="1426464"/>
            <a:ext cx="36576" cy="36576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1444752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Logo placement across materials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84048" y="1865376"/>
            <a:ext cx="2871216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7" name="Shape 15"/>
          <p:cNvSpPr/>
          <p:nvPr/>
        </p:nvSpPr>
        <p:spPr>
          <a:xfrm>
            <a:off x="384048" y="1865376"/>
            <a:ext cx="36576" cy="36576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18" name="Text 16"/>
          <p:cNvSpPr/>
          <p:nvPr/>
        </p:nvSpPr>
        <p:spPr>
          <a:xfrm>
            <a:off x="475488" y="1883664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Website recognition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84048" y="2304288"/>
            <a:ext cx="2871216" cy="36576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20" name="Shape 18"/>
          <p:cNvSpPr/>
          <p:nvPr/>
        </p:nvSpPr>
        <p:spPr>
          <a:xfrm>
            <a:off x="384048" y="2304288"/>
            <a:ext cx="36576" cy="36576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21" name="Text 19"/>
          <p:cNvSpPr/>
          <p:nvPr/>
        </p:nvSpPr>
        <p:spPr>
          <a:xfrm>
            <a:off x="475488" y="2322576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Event programme listing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84048" y="2743200"/>
            <a:ext cx="2871216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3" name="Shape 21"/>
          <p:cNvSpPr/>
          <p:nvPr/>
        </p:nvSpPr>
        <p:spPr>
          <a:xfrm>
            <a:off x="384048" y="2743200"/>
            <a:ext cx="36576" cy="36576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24" name="Text 22"/>
          <p:cNvSpPr/>
          <p:nvPr/>
        </p:nvSpPr>
        <p:spPr>
          <a:xfrm>
            <a:off x="475488" y="2761488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Social media acknowledgement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84048" y="3182112"/>
            <a:ext cx="2871216" cy="36576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26" name="Shape 24"/>
          <p:cNvSpPr/>
          <p:nvPr/>
        </p:nvSpPr>
        <p:spPr>
          <a:xfrm>
            <a:off x="384048" y="3182112"/>
            <a:ext cx="36576" cy="36576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27" name="Text 25"/>
          <p:cNvSpPr/>
          <p:nvPr/>
        </p:nvSpPr>
        <p:spPr>
          <a:xfrm>
            <a:off x="475488" y="3200400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4 VIP event tickets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84048" y="3621024"/>
            <a:ext cx="2871216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9" name="Shape 27"/>
          <p:cNvSpPr/>
          <p:nvPr/>
        </p:nvSpPr>
        <p:spPr>
          <a:xfrm>
            <a:off x="384048" y="3621024"/>
            <a:ext cx="36576" cy="36576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30" name="Text 28"/>
          <p:cNvSpPr/>
          <p:nvPr/>
        </p:nvSpPr>
        <p:spPr>
          <a:xfrm>
            <a:off x="475488" y="3639312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Networking opportunities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520440" y="640080"/>
            <a:ext cx="3072384" cy="3493008"/>
          </a:xfrm>
          <a:prstGeom prst="rect">
            <a:avLst/>
          </a:prstGeom>
          <a:solidFill>
            <a:srgbClr val="141414"/>
          </a:solidFill>
          <a:ln w="10160">
            <a:solidFill>
              <a:srgbClr val="777777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520440" y="640080"/>
            <a:ext cx="3072384" cy="54864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33" name="Shape 31"/>
          <p:cNvSpPr/>
          <p:nvPr/>
        </p:nvSpPr>
        <p:spPr>
          <a:xfrm>
            <a:off x="3520440" y="694944"/>
            <a:ext cx="3072384" cy="621792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4" name="Text 32"/>
          <p:cNvSpPr/>
          <p:nvPr/>
        </p:nvSpPr>
        <p:spPr>
          <a:xfrm>
            <a:off x="3648456" y="731520"/>
            <a:ext cx="28712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SUPPORTING PARTNER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648456" y="9875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7777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£1,000</a:t>
            </a:r>
            <a:endParaRPr lang="en-US" sz="1800" dirty="0"/>
          </a:p>
        </p:txBody>
      </p:sp>
      <p:sp>
        <p:nvSpPr>
          <p:cNvPr id="36" name="Shape 34"/>
          <p:cNvSpPr/>
          <p:nvPr/>
        </p:nvSpPr>
        <p:spPr>
          <a:xfrm>
            <a:off x="5221224" y="804672"/>
            <a:ext cx="1261872" cy="347472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37" name="Text 35"/>
          <p:cNvSpPr/>
          <p:nvPr/>
        </p:nvSpPr>
        <p:spPr>
          <a:xfrm>
            <a:off x="5221224" y="804672"/>
            <a:ext cx="1261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UNLIMITED</a:t>
            </a:r>
            <a:endParaRPr lang="en-US" sz="700" dirty="0"/>
          </a:p>
        </p:txBody>
      </p:sp>
      <p:sp>
        <p:nvSpPr>
          <p:cNvPr id="38" name="Shape 36"/>
          <p:cNvSpPr/>
          <p:nvPr/>
        </p:nvSpPr>
        <p:spPr>
          <a:xfrm>
            <a:off x="3630168" y="1426464"/>
            <a:ext cx="2871216" cy="36576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39" name="Shape 37"/>
          <p:cNvSpPr/>
          <p:nvPr/>
        </p:nvSpPr>
        <p:spPr>
          <a:xfrm>
            <a:off x="3630168" y="1426464"/>
            <a:ext cx="36576" cy="365760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40" name="Text 38"/>
          <p:cNvSpPr/>
          <p:nvPr/>
        </p:nvSpPr>
        <p:spPr>
          <a:xfrm>
            <a:off x="3721608" y="1444752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Logo inclusion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630168" y="1865376"/>
            <a:ext cx="2871216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2" name="Shape 40"/>
          <p:cNvSpPr/>
          <p:nvPr/>
        </p:nvSpPr>
        <p:spPr>
          <a:xfrm>
            <a:off x="3630168" y="1865376"/>
            <a:ext cx="36576" cy="365760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43" name="Text 41"/>
          <p:cNvSpPr/>
          <p:nvPr/>
        </p:nvSpPr>
        <p:spPr>
          <a:xfrm>
            <a:off x="3721608" y="1883664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Programme acknowledgement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3630168" y="2304288"/>
            <a:ext cx="2871216" cy="36576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45" name="Shape 43"/>
          <p:cNvSpPr/>
          <p:nvPr/>
        </p:nvSpPr>
        <p:spPr>
          <a:xfrm>
            <a:off x="3630168" y="2304288"/>
            <a:ext cx="36576" cy="365760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46" name="Text 44"/>
          <p:cNvSpPr/>
          <p:nvPr/>
        </p:nvSpPr>
        <p:spPr>
          <a:xfrm>
            <a:off x="3721608" y="2322576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Social media mention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3630168" y="2743200"/>
            <a:ext cx="2871216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8" name="Shape 46"/>
          <p:cNvSpPr/>
          <p:nvPr/>
        </p:nvSpPr>
        <p:spPr>
          <a:xfrm>
            <a:off x="3630168" y="2743200"/>
            <a:ext cx="36576" cy="365760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49" name="Text 47"/>
          <p:cNvSpPr/>
          <p:nvPr/>
        </p:nvSpPr>
        <p:spPr>
          <a:xfrm>
            <a:off x="3721608" y="2761488"/>
            <a:ext cx="2724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2 VIP event tickets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274320" y="4261104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51" name="Shape 49"/>
          <p:cNvSpPr/>
          <p:nvPr/>
        </p:nvSpPr>
        <p:spPr>
          <a:xfrm>
            <a:off x="274320" y="4352544"/>
            <a:ext cx="6309360" cy="2176272"/>
          </a:xfrm>
          <a:prstGeom prst="rect">
            <a:avLst/>
          </a:prstGeom>
          <a:solidFill>
            <a:srgbClr val="141414"/>
          </a:solidFill>
          <a:ln w="10160">
            <a:solidFill>
              <a:srgbClr val="A67C3C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74320" y="4352544"/>
            <a:ext cx="6309360" cy="54864"/>
          </a:xfrm>
          <a:prstGeom prst="rect">
            <a:avLst/>
          </a:prstGeom>
          <a:solidFill>
            <a:srgbClr val="A67C3C"/>
          </a:solidFill>
          <a:ln/>
        </p:spPr>
      </p:sp>
      <p:sp>
        <p:nvSpPr>
          <p:cNvPr id="53" name="Shape 51"/>
          <p:cNvSpPr/>
          <p:nvPr/>
        </p:nvSpPr>
        <p:spPr>
          <a:xfrm>
            <a:off x="274320" y="4407408"/>
            <a:ext cx="6309360" cy="621792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54" name="Text 52"/>
          <p:cNvSpPr/>
          <p:nvPr/>
        </p:nvSpPr>
        <p:spPr>
          <a:xfrm>
            <a:off x="475488" y="4443984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OFFICIAL CATEGORY PARTNER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3383280" y="4443984"/>
            <a:ext cx="1463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A67C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£3,000</a:t>
            </a:r>
            <a:endParaRPr lang="en-US" sz="2000" dirty="0"/>
          </a:p>
        </p:txBody>
      </p:sp>
      <p:sp>
        <p:nvSpPr>
          <p:cNvPr id="56" name="Shape 54"/>
          <p:cNvSpPr/>
          <p:nvPr/>
        </p:nvSpPr>
        <p:spPr>
          <a:xfrm>
            <a:off x="5029200" y="4517136"/>
            <a:ext cx="1371600" cy="384048"/>
          </a:xfrm>
          <a:prstGeom prst="rect">
            <a:avLst/>
          </a:prstGeom>
          <a:solidFill>
            <a:srgbClr val="A67C3C"/>
          </a:solidFill>
          <a:ln/>
        </p:spPr>
      </p:sp>
      <p:sp>
        <p:nvSpPr>
          <p:cNvPr id="57" name="Text 55"/>
          <p:cNvSpPr/>
          <p:nvPr/>
        </p:nvSpPr>
        <p:spPr>
          <a:xfrm>
            <a:off x="5029200" y="4517136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 CATEGORY</a:t>
            </a:r>
            <a:endParaRPr lang="en-US" sz="750" dirty="0"/>
          </a:p>
        </p:txBody>
      </p:sp>
      <p:sp>
        <p:nvSpPr>
          <p:cNvPr id="58" name="Text 56"/>
          <p:cNvSpPr/>
          <p:nvPr/>
        </p:nvSpPr>
        <p:spPr>
          <a:xfrm>
            <a:off x="402336" y="5138928"/>
            <a:ext cx="2926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A67C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Award Categories: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402336" y="5376672"/>
            <a:ext cx="1426464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0" name="Text 58"/>
          <p:cNvSpPr/>
          <p:nvPr/>
        </p:nvSpPr>
        <p:spPr>
          <a:xfrm>
            <a:off x="457200" y="5394960"/>
            <a:ext cx="1316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Entrepreneur of the Year</a:t>
            </a:r>
            <a:endParaRPr lang="en-US" sz="750" dirty="0"/>
          </a:p>
        </p:txBody>
      </p:sp>
      <p:sp>
        <p:nvSpPr>
          <p:cNvPr id="61" name="Shape 59"/>
          <p:cNvSpPr/>
          <p:nvPr/>
        </p:nvSpPr>
        <p:spPr>
          <a:xfrm>
            <a:off x="1911096" y="5376672"/>
            <a:ext cx="1426464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2" name="Text 60"/>
          <p:cNvSpPr/>
          <p:nvPr/>
        </p:nvSpPr>
        <p:spPr>
          <a:xfrm>
            <a:off x="1965960" y="5394960"/>
            <a:ext cx="1316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Emerging Brand of the Year</a:t>
            </a:r>
            <a:endParaRPr lang="en-US" sz="750" dirty="0"/>
          </a:p>
        </p:txBody>
      </p:sp>
      <p:sp>
        <p:nvSpPr>
          <p:cNvPr id="63" name="Shape 61"/>
          <p:cNvSpPr/>
          <p:nvPr/>
        </p:nvSpPr>
        <p:spPr>
          <a:xfrm>
            <a:off x="402336" y="5724144"/>
            <a:ext cx="1426464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4" name="Text 62"/>
          <p:cNvSpPr/>
          <p:nvPr/>
        </p:nvSpPr>
        <p:spPr>
          <a:xfrm>
            <a:off x="457200" y="5742432"/>
            <a:ext cx="1316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Creative Excellence Award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1911096" y="5724144"/>
            <a:ext cx="1426464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6" name="Text 64"/>
          <p:cNvSpPr/>
          <p:nvPr/>
        </p:nvSpPr>
        <p:spPr>
          <a:xfrm>
            <a:off x="1965960" y="5742432"/>
            <a:ext cx="1316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Community Impact Award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402336" y="6071616"/>
            <a:ext cx="1426464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8" name="Text 66"/>
          <p:cNvSpPr/>
          <p:nvPr/>
        </p:nvSpPr>
        <p:spPr>
          <a:xfrm>
            <a:off x="457200" y="6089904"/>
            <a:ext cx="1316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Rising Star Award</a:t>
            </a:r>
            <a:endParaRPr lang="en-US" sz="750" dirty="0"/>
          </a:p>
        </p:txBody>
      </p:sp>
      <p:sp>
        <p:nvSpPr>
          <p:cNvPr id="69" name="Shape 67"/>
          <p:cNvSpPr/>
          <p:nvPr/>
        </p:nvSpPr>
        <p:spPr>
          <a:xfrm>
            <a:off x="1911096" y="6071616"/>
            <a:ext cx="1426464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70" name="Text 68"/>
          <p:cNvSpPr/>
          <p:nvPr/>
        </p:nvSpPr>
        <p:spPr>
          <a:xfrm>
            <a:off x="1965960" y="6089904"/>
            <a:ext cx="1316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Innovation Award</a:t>
            </a:r>
            <a:endParaRPr lang="en-US" sz="750" dirty="0"/>
          </a:p>
        </p:txBody>
      </p:sp>
      <p:sp>
        <p:nvSpPr>
          <p:cNvPr id="71" name="Text 69"/>
          <p:cNvSpPr/>
          <p:nvPr/>
        </p:nvSpPr>
        <p:spPr>
          <a:xfrm>
            <a:off x="3566160" y="5138928"/>
            <a:ext cx="2926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A67C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Benefits: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3566160" y="5376672"/>
            <a:ext cx="2926080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73" name="Shape 71"/>
          <p:cNvSpPr/>
          <p:nvPr/>
        </p:nvSpPr>
        <p:spPr>
          <a:xfrm>
            <a:off x="3566160" y="5376672"/>
            <a:ext cx="36576" cy="274320"/>
          </a:xfrm>
          <a:prstGeom prst="rect">
            <a:avLst/>
          </a:prstGeom>
          <a:solidFill>
            <a:srgbClr val="A67C3C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0" y="5394960"/>
            <a:ext cx="27614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Category naming rights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3566160" y="5724144"/>
            <a:ext cx="2926080" cy="2743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6" name="Shape 74"/>
          <p:cNvSpPr/>
          <p:nvPr/>
        </p:nvSpPr>
        <p:spPr>
          <a:xfrm>
            <a:off x="3566160" y="5724144"/>
            <a:ext cx="36576" cy="274320"/>
          </a:xfrm>
          <a:prstGeom prst="rect">
            <a:avLst/>
          </a:prstGeom>
          <a:solidFill>
            <a:srgbClr val="A67C3C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0" y="5742432"/>
            <a:ext cx="27614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Award presentation on stage</a:t>
            </a:r>
            <a:endParaRPr lang="en-US" sz="850" dirty="0"/>
          </a:p>
        </p:txBody>
      </p:sp>
      <p:sp>
        <p:nvSpPr>
          <p:cNvPr id="78" name="Shape 76"/>
          <p:cNvSpPr/>
          <p:nvPr/>
        </p:nvSpPr>
        <p:spPr>
          <a:xfrm>
            <a:off x="3566160" y="6071616"/>
            <a:ext cx="2926080" cy="27432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79" name="Shape 77"/>
          <p:cNvSpPr/>
          <p:nvPr/>
        </p:nvSpPr>
        <p:spPr>
          <a:xfrm>
            <a:off x="3566160" y="6071616"/>
            <a:ext cx="36576" cy="274320"/>
          </a:xfrm>
          <a:prstGeom prst="rect">
            <a:avLst/>
          </a:prstGeom>
          <a:solidFill>
            <a:srgbClr val="A67C3C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0" y="6089904"/>
            <a:ext cx="27614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Logo inclusion</a:t>
            </a:r>
            <a:endParaRPr lang="en-US" sz="850" dirty="0"/>
          </a:p>
        </p:txBody>
      </p:sp>
      <p:sp>
        <p:nvSpPr>
          <p:cNvPr id="81" name="Shape 79"/>
          <p:cNvSpPr/>
          <p:nvPr/>
        </p:nvSpPr>
        <p:spPr>
          <a:xfrm>
            <a:off x="3566160" y="6419088"/>
            <a:ext cx="2926080" cy="2743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2" name="Shape 80"/>
          <p:cNvSpPr/>
          <p:nvPr/>
        </p:nvSpPr>
        <p:spPr>
          <a:xfrm>
            <a:off x="3566160" y="6419088"/>
            <a:ext cx="36576" cy="274320"/>
          </a:xfrm>
          <a:prstGeom prst="rect">
            <a:avLst/>
          </a:prstGeom>
          <a:solidFill>
            <a:srgbClr val="A67C3C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0" y="6437376"/>
            <a:ext cx="27614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Social media promotion</a:t>
            </a: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274320" y="6656832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85" name="Shape 83"/>
          <p:cNvSpPr/>
          <p:nvPr/>
        </p:nvSpPr>
        <p:spPr>
          <a:xfrm>
            <a:off x="274320" y="6748272"/>
            <a:ext cx="6309360" cy="475488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86" name="Shape 84"/>
          <p:cNvSpPr/>
          <p:nvPr/>
        </p:nvSpPr>
        <p:spPr>
          <a:xfrm>
            <a:off x="274320" y="6748272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7" name="Text 85"/>
          <p:cNvSpPr/>
          <p:nvPr/>
        </p:nvSpPr>
        <p:spPr>
          <a:xfrm>
            <a:off x="384048" y="6748272"/>
            <a:ext cx="61264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Packages Available  ·  All packages can be tailored to your organisation's specific objectives and budget. Contact us to discuss a bespoke partnership.</a:t>
            </a: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0" y="9660636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9" name="Text 87"/>
          <p:cNvSpPr/>
          <p:nvPr/>
        </p:nvSpPr>
        <p:spPr>
          <a:xfrm>
            <a:off x="274320" y="9436608"/>
            <a:ext cx="5852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BFH GALA 2026  ·  ROOTED &amp; RISING  ·  www.bfhgala.com  ·  @bfhgala</a:t>
            </a:r>
            <a:endParaRPr lang="en-US" sz="650" dirty="0"/>
          </a:p>
        </p:txBody>
      </p:sp>
      <p:sp>
        <p:nvSpPr>
          <p:cNvPr id="90" name="Text 88"/>
          <p:cNvSpPr/>
          <p:nvPr/>
        </p:nvSpPr>
        <p:spPr>
          <a:xfrm>
            <a:off x="6309360" y="943660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"/>
            <a:ext cx="6858000" cy="475488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82296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MEDIA, CONTENT &amp; PATRON CIRCLE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029200" y="82296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 RATE CARD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621792"/>
            <a:ext cx="2029968" cy="3621024"/>
          </a:xfrm>
          <a:prstGeom prst="rect">
            <a:avLst/>
          </a:prstGeom>
          <a:solidFill>
            <a:srgbClr val="141414"/>
          </a:solidFill>
          <a:ln w="10160">
            <a:solidFill>
              <a:srgbClr val="2980B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621792"/>
            <a:ext cx="2029968" cy="45720"/>
          </a:xfrm>
          <a:prstGeom prst="rect">
            <a:avLst/>
          </a:prstGeom>
          <a:solidFill>
            <a:srgbClr val="2980B9"/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667512"/>
            <a:ext cx="2029968" cy="603504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9" name="Text 7"/>
          <p:cNvSpPr/>
          <p:nvPr/>
        </p:nvSpPr>
        <p:spPr>
          <a:xfrm>
            <a:off x="384048" y="694944"/>
            <a:ext cx="1847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OFFICIAL MEDIA PARTNER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84048" y="969264"/>
            <a:ext cx="184708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980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In Kind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84048" y="1280160"/>
            <a:ext cx="1828800" cy="25603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2" name="Text 10"/>
          <p:cNvSpPr/>
          <p:nvPr/>
        </p:nvSpPr>
        <p:spPr>
          <a:xfrm>
            <a:off x="420624" y="1280160"/>
            <a:ext cx="1773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· Radio · Podcasts · Magazines · Digital Platforms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65760" y="1627632"/>
            <a:ext cx="1847088" cy="34747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4" name="Shape 12"/>
          <p:cNvSpPr/>
          <p:nvPr/>
        </p:nvSpPr>
        <p:spPr>
          <a:xfrm>
            <a:off x="365760" y="1627632"/>
            <a:ext cx="36576" cy="347472"/>
          </a:xfrm>
          <a:prstGeom prst="rect">
            <a:avLst/>
          </a:prstGeom>
          <a:solidFill>
            <a:srgbClr val="2980B9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1645920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Official Media Partner designation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5760" y="2048256"/>
            <a:ext cx="1847088" cy="34747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7" name="Shape 15"/>
          <p:cNvSpPr/>
          <p:nvPr/>
        </p:nvSpPr>
        <p:spPr>
          <a:xfrm>
            <a:off x="365760" y="2048256"/>
            <a:ext cx="36576" cy="347472"/>
          </a:xfrm>
          <a:prstGeom prst="rect">
            <a:avLst/>
          </a:prstGeom>
          <a:solidFill>
            <a:srgbClr val="2980B9"/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2066544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Press accreditation &amp; VIP access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65760" y="2468880"/>
            <a:ext cx="1847088" cy="34747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20" name="Shape 18"/>
          <p:cNvSpPr/>
          <p:nvPr/>
        </p:nvSpPr>
        <p:spPr>
          <a:xfrm>
            <a:off x="365760" y="2468880"/>
            <a:ext cx="36576" cy="347472"/>
          </a:xfrm>
          <a:prstGeom prst="rect">
            <a:avLst/>
          </a:prstGeom>
          <a:solidFill>
            <a:srgbClr val="2980B9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2487168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Red carpet coverage &amp; interviews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365760" y="2889504"/>
            <a:ext cx="1847088" cy="34747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3" name="Shape 21"/>
          <p:cNvSpPr/>
          <p:nvPr/>
        </p:nvSpPr>
        <p:spPr>
          <a:xfrm>
            <a:off x="365760" y="2889504"/>
            <a:ext cx="36576" cy="347472"/>
          </a:xfrm>
          <a:prstGeom prst="rect">
            <a:avLst/>
          </a:prstGeom>
          <a:solidFill>
            <a:srgbClr val="2980B9"/>
          </a:solidFill>
          <a:ln/>
        </p:spPr>
      </p:sp>
      <p:sp>
        <p:nvSpPr>
          <p:cNvPr id="24" name="Text 22"/>
          <p:cNvSpPr/>
          <p:nvPr/>
        </p:nvSpPr>
        <p:spPr>
          <a:xfrm>
            <a:off x="457200" y="2907792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Editorial features &amp; exclusives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365760" y="3310128"/>
            <a:ext cx="1847088" cy="34747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26" name="Shape 24"/>
          <p:cNvSpPr/>
          <p:nvPr/>
        </p:nvSpPr>
        <p:spPr>
          <a:xfrm>
            <a:off x="365760" y="3310128"/>
            <a:ext cx="36576" cy="347472"/>
          </a:xfrm>
          <a:prstGeom prst="rect">
            <a:avLst/>
          </a:prstGeom>
          <a:solidFill>
            <a:srgbClr val="2980B9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3328416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Brand visibility across all materials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365760" y="3730752"/>
            <a:ext cx="1847088" cy="34747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9" name="Shape 27"/>
          <p:cNvSpPr/>
          <p:nvPr/>
        </p:nvSpPr>
        <p:spPr>
          <a:xfrm>
            <a:off x="365760" y="3730752"/>
            <a:ext cx="36576" cy="347472"/>
          </a:xfrm>
          <a:prstGeom prst="rect">
            <a:avLst/>
          </a:prstGeom>
          <a:solidFill>
            <a:srgbClr val="2980B9"/>
          </a:solidFill>
          <a:ln/>
        </p:spPr>
      </p:sp>
      <p:sp>
        <p:nvSpPr>
          <p:cNvPr id="30" name="Text 28"/>
          <p:cNvSpPr/>
          <p:nvPr/>
        </p:nvSpPr>
        <p:spPr>
          <a:xfrm>
            <a:off x="457200" y="3749040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Exclusive content opportunities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2414016" y="621792"/>
            <a:ext cx="2029968" cy="3621024"/>
          </a:xfrm>
          <a:prstGeom prst="rect">
            <a:avLst/>
          </a:prstGeom>
          <a:solidFill>
            <a:srgbClr val="141414"/>
          </a:solidFill>
          <a:ln w="10160">
            <a:solidFill>
              <a:srgbClr val="1E844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414016" y="621792"/>
            <a:ext cx="2029968" cy="45720"/>
          </a:xfrm>
          <a:prstGeom prst="rect">
            <a:avLst/>
          </a:prstGeom>
          <a:solidFill>
            <a:srgbClr val="1E8449"/>
          </a:solidFill>
          <a:ln/>
        </p:spPr>
      </p:sp>
      <p:sp>
        <p:nvSpPr>
          <p:cNvPr id="33" name="Shape 31"/>
          <p:cNvSpPr/>
          <p:nvPr/>
        </p:nvSpPr>
        <p:spPr>
          <a:xfrm>
            <a:off x="2414016" y="667512"/>
            <a:ext cx="2029968" cy="603504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4" name="Text 32"/>
          <p:cNvSpPr/>
          <p:nvPr/>
        </p:nvSpPr>
        <p:spPr>
          <a:xfrm>
            <a:off x="2523744" y="694944"/>
            <a:ext cx="1847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OFFICIAL CONTENT PARTNER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2523744" y="969264"/>
            <a:ext cx="184708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84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In Kind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2523744" y="1280160"/>
            <a:ext cx="1828800" cy="25603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37" name="Text 35"/>
          <p:cNvSpPr/>
          <p:nvPr/>
        </p:nvSpPr>
        <p:spPr>
          <a:xfrm>
            <a:off x="2560320" y="1280160"/>
            <a:ext cx="1773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Photographers · Videographers · Production Companies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2505456" y="1627632"/>
            <a:ext cx="1847088" cy="34747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39" name="Shape 37"/>
          <p:cNvSpPr/>
          <p:nvPr/>
        </p:nvSpPr>
        <p:spPr>
          <a:xfrm>
            <a:off x="2505456" y="1627632"/>
            <a:ext cx="36576" cy="347472"/>
          </a:xfrm>
          <a:prstGeom prst="rect">
            <a:avLst/>
          </a:prstGeom>
          <a:solidFill>
            <a:srgbClr val="1E8449"/>
          </a:solidFill>
          <a:ln/>
        </p:spPr>
      </p:sp>
      <p:sp>
        <p:nvSpPr>
          <p:cNvPr id="40" name="Text 38"/>
          <p:cNvSpPr/>
          <p:nvPr/>
        </p:nvSpPr>
        <p:spPr>
          <a:xfrm>
            <a:off x="2596896" y="1645920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Official Content Partner status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2505456" y="2048256"/>
            <a:ext cx="1847088" cy="34747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2" name="Shape 40"/>
          <p:cNvSpPr/>
          <p:nvPr/>
        </p:nvSpPr>
        <p:spPr>
          <a:xfrm>
            <a:off x="2505456" y="2048256"/>
            <a:ext cx="36576" cy="347472"/>
          </a:xfrm>
          <a:prstGeom prst="rect">
            <a:avLst/>
          </a:prstGeom>
          <a:solidFill>
            <a:srgbClr val="1E8449"/>
          </a:solidFill>
          <a:ln/>
        </p:spPr>
      </p:sp>
      <p:sp>
        <p:nvSpPr>
          <p:cNvPr id="43" name="Text 41"/>
          <p:cNvSpPr/>
          <p:nvPr/>
        </p:nvSpPr>
        <p:spPr>
          <a:xfrm>
            <a:off x="2596896" y="2066544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Brand visibility &amp; content credits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2505456" y="2468880"/>
            <a:ext cx="1847088" cy="34747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05456" y="2468880"/>
            <a:ext cx="36576" cy="347472"/>
          </a:xfrm>
          <a:prstGeom prst="rect">
            <a:avLst/>
          </a:prstGeom>
          <a:solidFill>
            <a:srgbClr val="1E8449"/>
          </a:solidFill>
          <a:ln/>
        </p:spPr>
      </p:sp>
      <p:sp>
        <p:nvSpPr>
          <p:cNvPr id="46" name="Text 44"/>
          <p:cNvSpPr/>
          <p:nvPr/>
        </p:nvSpPr>
        <p:spPr>
          <a:xfrm>
            <a:off x="2596896" y="2487168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Networking with industry leaders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2505456" y="2889504"/>
            <a:ext cx="1847088" cy="34747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8" name="Shape 46"/>
          <p:cNvSpPr/>
          <p:nvPr/>
        </p:nvSpPr>
        <p:spPr>
          <a:xfrm>
            <a:off x="2505456" y="2889504"/>
            <a:ext cx="36576" cy="347472"/>
          </a:xfrm>
          <a:prstGeom prst="rect">
            <a:avLst/>
          </a:prstGeom>
          <a:solidFill>
            <a:srgbClr val="1E8449"/>
          </a:solidFill>
          <a:ln/>
        </p:spPr>
      </p:sp>
      <p:sp>
        <p:nvSpPr>
          <p:cNvPr id="49" name="Text 47"/>
          <p:cNvSpPr/>
          <p:nvPr/>
        </p:nvSpPr>
        <p:spPr>
          <a:xfrm>
            <a:off x="2596896" y="2907792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Portfolio &amp; profile exposure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4553712" y="621792"/>
            <a:ext cx="2029968" cy="3621024"/>
          </a:xfrm>
          <a:prstGeom prst="rect">
            <a:avLst/>
          </a:prstGeom>
          <a:solidFill>
            <a:srgbClr val="141414"/>
          </a:solidFill>
          <a:ln w="10160">
            <a:solidFill>
              <a:srgbClr val="7D3C98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4553712" y="621792"/>
            <a:ext cx="2029968" cy="45720"/>
          </a:xfrm>
          <a:prstGeom prst="rect">
            <a:avLst/>
          </a:prstGeom>
          <a:solidFill>
            <a:srgbClr val="7D3C98"/>
          </a:solidFill>
          <a:ln/>
        </p:spPr>
      </p:sp>
      <p:sp>
        <p:nvSpPr>
          <p:cNvPr id="52" name="Shape 50"/>
          <p:cNvSpPr/>
          <p:nvPr/>
        </p:nvSpPr>
        <p:spPr>
          <a:xfrm>
            <a:off x="4553712" y="667512"/>
            <a:ext cx="2029968" cy="603504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53" name="Text 51"/>
          <p:cNvSpPr/>
          <p:nvPr/>
        </p:nvSpPr>
        <p:spPr>
          <a:xfrm>
            <a:off x="4663440" y="694944"/>
            <a:ext cx="1847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OFFICIAL PRODUCT PARTNER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4663440" y="969264"/>
            <a:ext cx="184708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D3C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/ In Kind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663440" y="1280160"/>
            <a:ext cx="1828800" cy="25603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6" name="Text 54"/>
          <p:cNvSpPr/>
          <p:nvPr/>
        </p:nvSpPr>
        <p:spPr>
          <a:xfrm>
            <a:off x="4700016" y="1280160"/>
            <a:ext cx="1773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Beauty · Hair · Fashion · Lifestyle · Food &amp; Beverage</a:t>
            </a:r>
            <a:endParaRPr lang="en-US" sz="750" dirty="0"/>
          </a:p>
        </p:txBody>
      </p:sp>
      <p:sp>
        <p:nvSpPr>
          <p:cNvPr id="57" name="Shape 55"/>
          <p:cNvSpPr/>
          <p:nvPr/>
        </p:nvSpPr>
        <p:spPr>
          <a:xfrm>
            <a:off x="4645152" y="1627632"/>
            <a:ext cx="1847088" cy="34747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8" name="Shape 56"/>
          <p:cNvSpPr/>
          <p:nvPr/>
        </p:nvSpPr>
        <p:spPr>
          <a:xfrm>
            <a:off x="4645152" y="1627632"/>
            <a:ext cx="36576" cy="347472"/>
          </a:xfrm>
          <a:prstGeom prst="rect">
            <a:avLst/>
          </a:prstGeom>
          <a:solidFill>
            <a:srgbClr val="7D3C98"/>
          </a:solidFill>
          <a:ln/>
        </p:spPr>
      </p:sp>
      <p:sp>
        <p:nvSpPr>
          <p:cNvPr id="59" name="Text 57"/>
          <p:cNvSpPr/>
          <p:nvPr/>
        </p:nvSpPr>
        <p:spPr>
          <a:xfrm>
            <a:off x="4736592" y="1645920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Gift bag sponsorship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4645152" y="2048256"/>
            <a:ext cx="1847088" cy="34747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1" name="Shape 59"/>
          <p:cNvSpPr/>
          <p:nvPr/>
        </p:nvSpPr>
        <p:spPr>
          <a:xfrm>
            <a:off x="4645152" y="2048256"/>
            <a:ext cx="36576" cy="347472"/>
          </a:xfrm>
          <a:prstGeom prst="rect">
            <a:avLst/>
          </a:prstGeom>
          <a:solidFill>
            <a:srgbClr val="7D3C98"/>
          </a:solidFill>
          <a:ln/>
        </p:spPr>
      </p:sp>
      <p:sp>
        <p:nvSpPr>
          <p:cNvPr id="62" name="Text 60"/>
          <p:cNvSpPr/>
          <p:nvPr/>
        </p:nvSpPr>
        <p:spPr>
          <a:xfrm>
            <a:off x="4736592" y="2066544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Product placement &amp; sampling</a:t>
            </a:r>
            <a:endParaRPr lang="en-US" sz="750" dirty="0"/>
          </a:p>
        </p:txBody>
      </p:sp>
      <p:sp>
        <p:nvSpPr>
          <p:cNvPr id="63" name="Shape 61"/>
          <p:cNvSpPr/>
          <p:nvPr/>
        </p:nvSpPr>
        <p:spPr>
          <a:xfrm>
            <a:off x="4645152" y="2468880"/>
            <a:ext cx="1847088" cy="34747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64" name="Shape 62"/>
          <p:cNvSpPr/>
          <p:nvPr/>
        </p:nvSpPr>
        <p:spPr>
          <a:xfrm>
            <a:off x="4645152" y="2468880"/>
            <a:ext cx="36576" cy="347472"/>
          </a:xfrm>
          <a:prstGeom prst="rect">
            <a:avLst/>
          </a:prstGeom>
          <a:solidFill>
            <a:srgbClr val="7D3C98"/>
          </a:solidFill>
          <a:ln/>
        </p:spPr>
      </p:sp>
      <p:sp>
        <p:nvSpPr>
          <p:cNvPr id="65" name="Text 63"/>
          <p:cNvSpPr/>
          <p:nvPr/>
        </p:nvSpPr>
        <p:spPr>
          <a:xfrm>
            <a:off x="4736592" y="2487168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Guest experience activations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4645152" y="2889504"/>
            <a:ext cx="1847088" cy="34747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7" name="Shape 65"/>
          <p:cNvSpPr/>
          <p:nvPr/>
        </p:nvSpPr>
        <p:spPr>
          <a:xfrm>
            <a:off x="4645152" y="2889504"/>
            <a:ext cx="36576" cy="347472"/>
          </a:xfrm>
          <a:prstGeom prst="rect">
            <a:avLst/>
          </a:prstGeom>
          <a:solidFill>
            <a:srgbClr val="7D3C98"/>
          </a:solidFill>
          <a:ln/>
        </p:spPr>
      </p:sp>
      <p:sp>
        <p:nvSpPr>
          <p:cNvPr id="68" name="Text 66"/>
          <p:cNvSpPr/>
          <p:nvPr/>
        </p:nvSpPr>
        <p:spPr>
          <a:xfrm>
            <a:off x="4736592" y="2907792"/>
            <a:ext cx="17007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7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Brand visibility &amp; social content</a:t>
            </a:r>
            <a:endParaRPr lang="en-US" sz="750" dirty="0"/>
          </a:p>
        </p:txBody>
      </p:sp>
      <p:sp>
        <p:nvSpPr>
          <p:cNvPr id="69" name="Shape 67"/>
          <p:cNvSpPr/>
          <p:nvPr/>
        </p:nvSpPr>
        <p:spPr>
          <a:xfrm>
            <a:off x="274320" y="4352544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70" name="Shape 68"/>
          <p:cNvSpPr/>
          <p:nvPr/>
        </p:nvSpPr>
        <p:spPr>
          <a:xfrm>
            <a:off x="274320" y="4416552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1" name="Text 69"/>
          <p:cNvSpPr/>
          <p:nvPr/>
        </p:nvSpPr>
        <p:spPr>
          <a:xfrm>
            <a:off x="384048" y="4425696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PATRON CIRCLE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274320" y="47183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entrepreneurs, business leaders and individuals investing in the future of entrepreneurship, creativity and community impact.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274320" y="5138928"/>
            <a:ext cx="2029968" cy="3364992"/>
          </a:xfrm>
          <a:prstGeom prst="rect">
            <a:avLst/>
          </a:prstGeom>
          <a:solidFill>
            <a:srgbClr val="141414"/>
          </a:solidFill>
          <a:ln w="10160">
            <a:solidFill>
              <a:srgbClr val="C9A84C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274320" y="5138928"/>
            <a:ext cx="2029968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5" name="Shape 73"/>
          <p:cNvSpPr/>
          <p:nvPr/>
        </p:nvSpPr>
        <p:spPr>
          <a:xfrm>
            <a:off x="274320" y="5184648"/>
            <a:ext cx="2029968" cy="585216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76" name="Text 74"/>
          <p:cNvSpPr/>
          <p:nvPr/>
        </p:nvSpPr>
        <p:spPr>
          <a:xfrm>
            <a:off x="402336" y="521208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FOUNDERS CIRCLE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02336" y="54498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£5,000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1444752" y="5285232"/>
            <a:ext cx="749808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9" name="Text 77"/>
          <p:cNvSpPr/>
          <p:nvPr/>
        </p:nvSpPr>
        <p:spPr>
          <a:xfrm>
            <a:off x="1444752" y="5285232"/>
            <a:ext cx="7498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Available</a:t>
            </a:r>
            <a:endParaRPr lang="en-US" sz="700" dirty="0"/>
          </a:p>
        </p:txBody>
      </p:sp>
      <p:sp>
        <p:nvSpPr>
          <p:cNvPr id="80" name="Shape 78"/>
          <p:cNvSpPr/>
          <p:nvPr/>
        </p:nvSpPr>
        <p:spPr>
          <a:xfrm>
            <a:off x="384048" y="5852160"/>
            <a:ext cx="1828800" cy="53035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81" name="Shape 79"/>
          <p:cNvSpPr/>
          <p:nvPr/>
        </p:nvSpPr>
        <p:spPr>
          <a:xfrm>
            <a:off x="384048" y="5852160"/>
            <a:ext cx="36576" cy="5303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2" name="Text 80"/>
          <p:cNvSpPr/>
          <p:nvPr/>
        </p:nvSpPr>
        <p:spPr>
          <a:xfrm>
            <a:off x="475488" y="5907024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Table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384048" y="6473952"/>
            <a:ext cx="1828800" cy="53035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4" name="Shape 82"/>
          <p:cNvSpPr/>
          <p:nvPr/>
        </p:nvSpPr>
        <p:spPr>
          <a:xfrm>
            <a:off x="384048" y="6473952"/>
            <a:ext cx="36576" cy="5303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5" name="Text 83"/>
          <p:cNvSpPr/>
          <p:nvPr/>
        </p:nvSpPr>
        <p:spPr>
          <a:xfrm>
            <a:off x="475488" y="6528816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Patron recognition from stage</a:t>
            </a:r>
            <a:endParaRPr lang="en-US" sz="850" dirty="0"/>
          </a:p>
        </p:txBody>
      </p:sp>
      <p:sp>
        <p:nvSpPr>
          <p:cNvPr id="86" name="Shape 84"/>
          <p:cNvSpPr/>
          <p:nvPr/>
        </p:nvSpPr>
        <p:spPr>
          <a:xfrm>
            <a:off x="384048" y="7095744"/>
            <a:ext cx="1828800" cy="53035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87" name="Shape 85"/>
          <p:cNvSpPr/>
          <p:nvPr/>
        </p:nvSpPr>
        <p:spPr>
          <a:xfrm>
            <a:off x="384048" y="7095744"/>
            <a:ext cx="36576" cy="5303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8" name="Text 86"/>
          <p:cNvSpPr/>
          <p:nvPr/>
        </p:nvSpPr>
        <p:spPr>
          <a:xfrm>
            <a:off x="475488" y="7150608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Reception Access</a:t>
            </a:r>
            <a:endParaRPr lang="en-US" sz="850" dirty="0"/>
          </a:p>
        </p:txBody>
      </p:sp>
      <p:sp>
        <p:nvSpPr>
          <p:cNvPr id="89" name="Shape 87"/>
          <p:cNvSpPr/>
          <p:nvPr/>
        </p:nvSpPr>
        <p:spPr>
          <a:xfrm>
            <a:off x="384048" y="7717536"/>
            <a:ext cx="1828800" cy="53035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90" name="Shape 88"/>
          <p:cNvSpPr/>
          <p:nvPr/>
        </p:nvSpPr>
        <p:spPr>
          <a:xfrm>
            <a:off x="384048" y="7717536"/>
            <a:ext cx="36576" cy="5303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1" name="Text 89"/>
          <p:cNvSpPr/>
          <p:nvPr/>
        </p:nvSpPr>
        <p:spPr>
          <a:xfrm>
            <a:off x="475488" y="7772400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Legacy recognition</a:t>
            </a:r>
            <a:endParaRPr lang="en-US" sz="850" dirty="0"/>
          </a:p>
        </p:txBody>
      </p:sp>
      <p:sp>
        <p:nvSpPr>
          <p:cNvPr id="92" name="Shape 90"/>
          <p:cNvSpPr/>
          <p:nvPr/>
        </p:nvSpPr>
        <p:spPr>
          <a:xfrm>
            <a:off x="2414016" y="5138928"/>
            <a:ext cx="2029968" cy="3364992"/>
          </a:xfrm>
          <a:prstGeom prst="rect">
            <a:avLst/>
          </a:prstGeom>
          <a:solidFill>
            <a:srgbClr val="141414"/>
          </a:solidFill>
          <a:ln w="10160">
            <a:solidFill>
              <a:srgbClr val="8B6E2E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2414016" y="5138928"/>
            <a:ext cx="2029968" cy="45720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94" name="Shape 92"/>
          <p:cNvSpPr/>
          <p:nvPr/>
        </p:nvSpPr>
        <p:spPr>
          <a:xfrm>
            <a:off x="2414016" y="5184648"/>
            <a:ext cx="2029968" cy="585216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95" name="Text 93"/>
          <p:cNvSpPr/>
          <p:nvPr/>
        </p:nvSpPr>
        <p:spPr>
          <a:xfrm>
            <a:off x="2542032" y="521208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LEGACY CIRCLE</a:t>
            </a:r>
            <a:endParaRPr lang="en-US" sz="1000" dirty="0"/>
          </a:p>
        </p:txBody>
      </p:sp>
      <p:sp>
        <p:nvSpPr>
          <p:cNvPr id="96" name="Text 94"/>
          <p:cNvSpPr/>
          <p:nvPr/>
        </p:nvSpPr>
        <p:spPr>
          <a:xfrm>
            <a:off x="2542032" y="54498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B6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£2,500</a:t>
            </a:r>
            <a:endParaRPr lang="en-US" sz="1600" dirty="0"/>
          </a:p>
        </p:txBody>
      </p:sp>
      <p:sp>
        <p:nvSpPr>
          <p:cNvPr id="97" name="Shape 95"/>
          <p:cNvSpPr/>
          <p:nvPr/>
        </p:nvSpPr>
        <p:spPr>
          <a:xfrm>
            <a:off x="3584448" y="5285232"/>
            <a:ext cx="749808" cy="292608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98" name="Text 96"/>
          <p:cNvSpPr/>
          <p:nvPr/>
        </p:nvSpPr>
        <p:spPr>
          <a:xfrm>
            <a:off x="3584448" y="5285232"/>
            <a:ext cx="7498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Available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2523744" y="5852160"/>
            <a:ext cx="1828800" cy="53035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00" name="Shape 98"/>
          <p:cNvSpPr/>
          <p:nvPr/>
        </p:nvSpPr>
        <p:spPr>
          <a:xfrm>
            <a:off x="2523744" y="5852160"/>
            <a:ext cx="36576" cy="530352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101" name="Text 99"/>
          <p:cNvSpPr/>
          <p:nvPr/>
        </p:nvSpPr>
        <p:spPr>
          <a:xfrm>
            <a:off x="2615184" y="5907024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VIP Access</a:t>
            </a:r>
            <a:endParaRPr lang="en-US" sz="850" dirty="0"/>
          </a:p>
        </p:txBody>
      </p:sp>
      <p:sp>
        <p:nvSpPr>
          <p:cNvPr id="102" name="Shape 100"/>
          <p:cNvSpPr/>
          <p:nvPr/>
        </p:nvSpPr>
        <p:spPr>
          <a:xfrm>
            <a:off x="2523744" y="6473952"/>
            <a:ext cx="1828800" cy="53035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03" name="Shape 101"/>
          <p:cNvSpPr/>
          <p:nvPr/>
        </p:nvSpPr>
        <p:spPr>
          <a:xfrm>
            <a:off x="2523744" y="6473952"/>
            <a:ext cx="36576" cy="530352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104" name="Text 102"/>
          <p:cNvSpPr/>
          <p:nvPr/>
        </p:nvSpPr>
        <p:spPr>
          <a:xfrm>
            <a:off x="2615184" y="6528816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Recognition</a:t>
            </a:r>
            <a:endParaRPr lang="en-US" sz="850" dirty="0"/>
          </a:p>
        </p:txBody>
      </p:sp>
      <p:sp>
        <p:nvSpPr>
          <p:cNvPr id="105" name="Shape 103"/>
          <p:cNvSpPr/>
          <p:nvPr/>
        </p:nvSpPr>
        <p:spPr>
          <a:xfrm>
            <a:off x="2523744" y="7095744"/>
            <a:ext cx="1828800" cy="53035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06" name="Shape 104"/>
          <p:cNvSpPr/>
          <p:nvPr/>
        </p:nvSpPr>
        <p:spPr>
          <a:xfrm>
            <a:off x="2523744" y="7095744"/>
            <a:ext cx="36576" cy="530352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107" name="Text 105"/>
          <p:cNvSpPr/>
          <p:nvPr/>
        </p:nvSpPr>
        <p:spPr>
          <a:xfrm>
            <a:off x="2615184" y="7150608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Networking</a:t>
            </a:r>
            <a:endParaRPr lang="en-US" sz="850" dirty="0"/>
          </a:p>
        </p:txBody>
      </p:sp>
      <p:sp>
        <p:nvSpPr>
          <p:cNvPr id="108" name="Shape 106"/>
          <p:cNvSpPr/>
          <p:nvPr/>
        </p:nvSpPr>
        <p:spPr>
          <a:xfrm>
            <a:off x="4553712" y="5138928"/>
            <a:ext cx="2029968" cy="3364992"/>
          </a:xfrm>
          <a:prstGeom prst="rect">
            <a:avLst/>
          </a:prstGeom>
          <a:solidFill>
            <a:srgbClr val="141414"/>
          </a:solidFill>
          <a:ln w="10160">
            <a:solidFill>
              <a:srgbClr val="777777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53712" y="5138928"/>
            <a:ext cx="2029968" cy="45720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110" name="Shape 108"/>
          <p:cNvSpPr/>
          <p:nvPr/>
        </p:nvSpPr>
        <p:spPr>
          <a:xfrm>
            <a:off x="4553712" y="5184648"/>
            <a:ext cx="2029968" cy="585216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111" name="Text 109"/>
          <p:cNvSpPr/>
          <p:nvPr/>
        </p:nvSpPr>
        <p:spPr>
          <a:xfrm>
            <a:off x="4681728" y="521208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CIRCLE</a:t>
            </a:r>
            <a:endParaRPr lang="en-US" sz="1000" dirty="0"/>
          </a:p>
        </p:txBody>
      </p:sp>
      <p:sp>
        <p:nvSpPr>
          <p:cNvPr id="112" name="Text 110"/>
          <p:cNvSpPr/>
          <p:nvPr/>
        </p:nvSpPr>
        <p:spPr>
          <a:xfrm>
            <a:off x="4681728" y="54498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7777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£1,000</a:t>
            </a:r>
            <a:endParaRPr lang="en-US" sz="1600" dirty="0"/>
          </a:p>
        </p:txBody>
      </p:sp>
      <p:sp>
        <p:nvSpPr>
          <p:cNvPr id="113" name="Shape 111"/>
          <p:cNvSpPr/>
          <p:nvPr/>
        </p:nvSpPr>
        <p:spPr>
          <a:xfrm>
            <a:off x="5724144" y="5285232"/>
            <a:ext cx="749808" cy="292608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114" name="Text 112"/>
          <p:cNvSpPr/>
          <p:nvPr/>
        </p:nvSpPr>
        <p:spPr>
          <a:xfrm>
            <a:off x="5724144" y="5285232"/>
            <a:ext cx="7498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4663440" y="5852160"/>
            <a:ext cx="1828800" cy="53035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16" name="Shape 114"/>
          <p:cNvSpPr/>
          <p:nvPr/>
        </p:nvSpPr>
        <p:spPr>
          <a:xfrm>
            <a:off x="4663440" y="5852160"/>
            <a:ext cx="36576" cy="530352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117" name="Text 115"/>
          <p:cNvSpPr/>
          <p:nvPr/>
        </p:nvSpPr>
        <p:spPr>
          <a:xfrm>
            <a:off x="4754880" y="5907024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Event recognition</a:t>
            </a:r>
            <a:endParaRPr lang="en-US" sz="850" dirty="0"/>
          </a:p>
        </p:txBody>
      </p:sp>
      <p:sp>
        <p:nvSpPr>
          <p:cNvPr id="118" name="Shape 116"/>
          <p:cNvSpPr/>
          <p:nvPr/>
        </p:nvSpPr>
        <p:spPr>
          <a:xfrm>
            <a:off x="4663440" y="6473952"/>
            <a:ext cx="1828800" cy="53035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19" name="Shape 117"/>
          <p:cNvSpPr/>
          <p:nvPr/>
        </p:nvSpPr>
        <p:spPr>
          <a:xfrm>
            <a:off x="4663440" y="6473952"/>
            <a:ext cx="36576" cy="530352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120" name="Text 118"/>
          <p:cNvSpPr/>
          <p:nvPr/>
        </p:nvSpPr>
        <p:spPr>
          <a:xfrm>
            <a:off x="4754880" y="6528816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Priority access</a:t>
            </a:r>
            <a:endParaRPr lang="en-US" sz="850" dirty="0"/>
          </a:p>
        </p:txBody>
      </p:sp>
      <p:sp>
        <p:nvSpPr>
          <p:cNvPr id="121" name="Shape 119"/>
          <p:cNvSpPr/>
          <p:nvPr/>
        </p:nvSpPr>
        <p:spPr>
          <a:xfrm>
            <a:off x="4663440" y="7095744"/>
            <a:ext cx="1828800" cy="530352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122" name="Shape 120"/>
          <p:cNvSpPr/>
          <p:nvPr/>
        </p:nvSpPr>
        <p:spPr>
          <a:xfrm>
            <a:off x="4663440" y="7095744"/>
            <a:ext cx="36576" cy="530352"/>
          </a:xfrm>
          <a:prstGeom prst="rect">
            <a:avLst/>
          </a:prstGeom>
          <a:solidFill>
            <a:srgbClr val="777777"/>
          </a:solidFill>
          <a:ln/>
        </p:spPr>
      </p:sp>
      <p:sp>
        <p:nvSpPr>
          <p:cNvPr id="123" name="Text 121"/>
          <p:cNvSpPr/>
          <p:nvPr/>
        </p:nvSpPr>
        <p:spPr>
          <a:xfrm>
            <a:off x="4754880" y="7150608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EE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Supporter acknowledgement</a:t>
            </a:r>
            <a:endParaRPr lang="en-US" sz="850" dirty="0"/>
          </a:p>
        </p:txBody>
      </p:sp>
      <p:sp>
        <p:nvSpPr>
          <p:cNvPr id="124" name="Shape 122"/>
          <p:cNvSpPr/>
          <p:nvPr/>
        </p:nvSpPr>
        <p:spPr>
          <a:xfrm>
            <a:off x="0" y="9660636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5" name="Text 123"/>
          <p:cNvSpPr/>
          <p:nvPr/>
        </p:nvSpPr>
        <p:spPr>
          <a:xfrm>
            <a:off x="274320" y="9436608"/>
            <a:ext cx="5852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BFH GALA 2026  ·  ROOTED &amp; RISING  ·  www.bfhgala.com  ·  @bfhgala</a:t>
            </a:r>
            <a:endParaRPr lang="en-US" sz="650" dirty="0"/>
          </a:p>
        </p:txBody>
      </p:sp>
      <p:sp>
        <p:nvSpPr>
          <p:cNvPr id="126" name="Text 124"/>
          <p:cNvSpPr/>
          <p:nvPr/>
        </p:nvSpPr>
        <p:spPr>
          <a:xfrm>
            <a:off x="6309360" y="943660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858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"/>
            <a:ext cx="6858000" cy="475488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82296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ACTIVATIONS, CUSTOM PACKAGES &amp; CONTACT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274320" y="640080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384048" y="649224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SPONSOR ACTIVATION OPPORTUNITIES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274320" y="914400"/>
            <a:ext cx="6309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Activate your partnership and create memorable brand experiences with your audience: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274320" y="1243584"/>
            <a:ext cx="3072384" cy="329184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1243584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1261872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Product Sampling &amp; Demonstrations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520440" y="1243584"/>
            <a:ext cx="3072384" cy="329184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12" name="Shape 10"/>
          <p:cNvSpPr/>
          <p:nvPr/>
        </p:nvSpPr>
        <p:spPr>
          <a:xfrm>
            <a:off x="3520440" y="1243584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3611880" y="1261872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Exhibition Space &amp; Brand Stand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74320" y="1645920"/>
            <a:ext cx="3072384" cy="329184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15" name="Shape 13"/>
          <p:cNvSpPr/>
          <p:nvPr/>
        </p:nvSpPr>
        <p:spPr>
          <a:xfrm>
            <a:off x="274320" y="1645920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1664208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Branded Guest Experiences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520440" y="1645920"/>
            <a:ext cx="3072384" cy="329184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18" name="Shape 16"/>
          <p:cNvSpPr/>
          <p:nvPr/>
        </p:nvSpPr>
        <p:spPr>
          <a:xfrm>
            <a:off x="3520440" y="1645920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3611880" y="1664208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Networking &amp; Roundtable Activations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274320" y="2048256"/>
            <a:ext cx="3072384" cy="329184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21" name="Shape 19"/>
          <p:cNvSpPr/>
          <p:nvPr/>
        </p:nvSpPr>
        <p:spPr>
          <a:xfrm>
            <a:off x="274320" y="2048256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2066544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Content &amp; Social Media Collaborations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3520440" y="2048256"/>
            <a:ext cx="3072384" cy="329184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24" name="Shape 22"/>
          <p:cNvSpPr/>
          <p:nvPr/>
        </p:nvSpPr>
        <p:spPr>
          <a:xfrm>
            <a:off x="3520440" y="2048256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3611880" y="2066544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VIP Hospitality Experiences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274320" y="2450592"/>
            <a:ext cx="3072384" cy="329184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27" name="Shape 25"/>
          <p:cNvSpPr/>
          <p:nvPr/>
        </p:nvSpPr>
        <p:spPr>
          <a:xfrm>
            <a:off x="274320" y="2450592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2468880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Award Presentations &amp; On-Stage Moments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520440" y="2450592"/>
            <a:ext cx="3072384" cy="329184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30" name="Shape 28"/>
          <p:cNvSpPr/>
          <p:nvPr/>
        </p:nvSpPr>
        <p:spPr>
          <a:xfrm>
            <a:off x="3520440" y="2450592"/>
            <a:ext cx="36576" cy="3291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3611880" y="2468880"/>
            <a:ext cx="2907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Thought Leadership Opportunities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74320" y="2944368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33" name="Shape 31"/>
          <p:cNvSpPr/>
          <p:nvPr/>
        </p:nvSpPr>
        <p:spPr>
          <a:xfrm>
            <a:off x="274320" y="3017520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384048" y="3026664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 PARTNERSHIPS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274320" y="3310128"/>
            <a:ext cx="6309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recognise every organisation has different objectives. Custom packages can be built around: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274320" y="3639312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74320" y="3639312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Awareness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1536192" y="3639312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536192" y="3639312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Impact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2798064" y="3639312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798064" y="3639312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Diversity &amp; Inclusion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4059936" y="3639312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059936" y="3639312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Entrepreneurship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5321808" y="3639312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321808" y="3639312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274320" y="4023360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274320" y="402336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Development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1536192" y="4023360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536192" y="402336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2798064" y="4023360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798064" y="402336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4059936" y="4023360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059936" y="402336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Impact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5321808" y="4023360"/>
            <a:ext cx="1188720" cy="310896"/>
          </a:xfrm>
          <a:prstGeom prst="rect">
            <a:avLst/>
          </a:prstGeom>
          <a:solidFill>
            <a:srgbClr val="141414"/>
          </a:solidFill>
          <a:ln w="6350">
            <a:solidFill>
              <a:srgbClr val="8B6E2E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321808" y="4023360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Engagement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274320" y="4535424"/>
            <a:ext cx="6309360" cy="16459"/>
          </a:xfrm>
          <a:prstGeom prst="rect">
            <a:avLst/>
          </a:prstGeom>
          <a:solidFill>
            <a:srgbClr val="E0D5B0"/>
          </a:solidFill>
          <a:ln/>
        </p:spPr>
      </p:sp>
      <p:sp>
        <p:nvSpPr>
          <p:cNvPr id="57" name="Shape 55"/>
          <p:cNvSpPr/>
          <p:nvPr/>
        </p:nvSpPr>
        <p:spPr>
          <a:xfrm>
            <a:off x="274320" y="4608576"/>
            <a:ext cx="41148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8" name="Text 56"/>
          <p:cNvSpPr/>
          <p:nvPr/>
        </p:nvSpPr>
        <p:spPr>
          <a:xfrm>
            <a:off x="384048" y="4617720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 A GLANCE — PARTNERSHIP SUMMARY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274320" y="4901184"/>
            <a:ext cx="6309360" cy="292608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60" name="Text 58"/>
          <p:cNvSpPr/>
          <p:nvPr/>
        </p:nvSpPr>
        <p:spPr>
          <a:xfrm>
            <a:off x="384048" y="490118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3200400" y="4901184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INVESTMENT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4663440" y="4901184"/>
            <a:ext cx="1737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AVAILABILITY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274320" y="5193792"/>
            <a:ext cx="6309360" cy="292608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64" name="Shape 62"/>
          <p:cNvSpPr/>
          <p:nvPr/>
        </p:nvSpPr>
        <p:spPr>
          <a:xfrm>
            <a:off x="274320" y="5193792"/>
            <a:ext cx="36576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5" name="Text 63"/>
          <p:cNvSpPr/>
          <p:nvPr/>
        </p:nvSpPr>
        <p:spPr>
          <a:xfrm>
            <a:off x="384048" y="52120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Partner</a:t>
            </a:r>
            <a:endParaRPr lang="en-US" sz="900" dirty="0"/>
          </a:p>
        </p:txBody>
      </p:sp>
      <p:sp>
        <p:nvSpPr>
          <p:cNvPr id="66" name="Text 64"/>
          <p:cNvSpPr/>
          <p:nvPr/>
        </p:nvSpPr>
        <p:spPr>
          <a:xfrm>
            <a:off x="3200400" y="521208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£15,000</a:t>
            </a:r>
            <a:endParaRPr lang="en-US" sz="900" dirty="0"/>
          </a:p>
        </p:txBody>
      </p:sp>
      <p:sp>
        <p:nvSpPr>
          <p:cNvPr id="67" name="Text 65"/>
          <p:cNvSpPr/>
          <p:nvPr/>
        </p:nvSpPr>
        <p:spPr>
          <a:xfrm>
            <a:off x="4663440" y="521208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only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274320" y="5541264"/>
            <a:ext cx="6309360" cy="292608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69" name="Shape 67"/>
          <p:cNvSpPr/>
          <p:nvPr/>
        </p:nvSpPr>
        <p:spPr>
          <a:xfrm>
            <a:off x="274320" y="5541264"/>
            <a:ext cx="36576" cy="292608"/>
          </a:xfrm>
          <a:prstGeom prst="rect">
            <a:avLst/>
          </a:prstGeom>
          <a:solidFill>
            <a:srgbClr val="C8C8C8"/>
          </a:solidFill>
          <a:ln/>
        </p:spPr>
      </p:sp>
      <p:sp>
        <p:nvSpPr>
          <p:cNvPr id="70" name="Text 68"/>
          <p:cNvSpPr/>
          <p:nvPr/>
        </p:nvSpPr>
        <p:spPr>
          <a:xfrm>
            <a:off x="384048" y="5559552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Platinum Partner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3200400" y="555955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£7,500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4663440" y="5559552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available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274320" y="5888736"/>
            <a:ext cx="6309360" cy="292608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74" name="Shape 72"/>
          <p:cNvSpPr/>
          <p:nvPr/>
        </p:nvSpPr>
        <p:spPr>
          <a:xfrm>
            <a:off x="274320" y="5888736"/>
            <a:ext cx="36576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5" name="Text 73"/>
          <p:cNvSpPr/>
          <p:nvPr/>
        </p:nvSpPr>
        <p:spPr>
          <a:xfrm>
            <a:off x="384048" y="5907024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Partner</a:t>
            </a:r>
            <a:endParaRPr lang="en-US" sz="900" dirty="0"/>
          </a:p>
        </p:txBody>
      </p:sp>
      <p:sp>
        <p:nvSpPr>
          <p:cNvPr id="76" name="Text 74"/>
          <p:cNvSpPr/>
          <p:nvPr/>
        </p:nvSpPr>
        <p:spPr>
          <a:xfrm>
            <a:off x="3200400" y="5907024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£5,000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4663440" y="5907024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available</a:t>
            </a:r>
            <a:endParaRPr lang="en-US" sz="850" dirty="0"/>
          </a:p>
        </p:txBody>
      </p:sp>
      <p:sp>
        <p:nvSpPr>
          <p:cNvPr id="78" name="Shape 76"/>
          <p:cNvSpPr/>
          <p:nvPr/>
        </p:nvSpPr>
        <p:spPr>
          <a:xfrm>
            <a:off x="274320" y="6236208"/>
            <a:ext cx="6309360" cy="292608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79" name="Shape 77"/>
          <p:cNvSpPr/>
          <p:nvPr/>
        </p:nvSpPr>
        <p:spPr>
          <a:xfrm>
            <a:off x="274320" y="6236208"/>
            <a:ext cx="36576" cy="292608"/>
          </a:xfrm>
          <a:prstGeom prst="rect">
            <a:avLst/>
          </a:prstGeom>
          <a:solidFill>
            <a:srgbClr val="8B6E2E"/>
          </a:solidFill>
          <a:ln/>
        </p:spPr>
      </p:sp>
      <p:sp>
        <p:nvSpPr>
          <p:cNvPr id="80" name="Text 78"/>
          <p:cNvSpPr/>
          <p:nvPr/>
        </p:nvSpPr>
        <p:spPr>
          <a:xfrm>
            <a:off x="384048" y="6254496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Partner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3200400" y="6254496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£2,500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4663440" y="6254496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available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274320" y="6583680"/>
            <a:ext cx="6309360" cy="292608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84" name="Shape 82"/>
          <p:cNvSpPr/>
          <p:nvPr/>
        </p:nvSpPr>
        <p:spPr>
          <a:xfrm>
            <a:off x="274320" y="6583680"/>
            <a:ext cx="36576" cy="292608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85" name="Text 83"/>
          <p:cNvSpPr/>
          <p:nvPr/>
        </p:nvSpPr>
        <p:spPr>
          <a:xfrm>
            <a:off x="384048" y="6601968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Partner</a:t>
            </a:r>
            <a:endParaRPr lang="en-US" sz="900" dirty="0"/>
          </a:p>
        </p:txBody>
      </p:sp>
      <p:sp>
        <p:nvSpPr>
          <p:cNvPr id="86" name="Text 84"/>
          <p:cNvSpPr/>
          <p:nvPr/>
        </p:nvSpPr>
        <p:spPr>
          <a:xfrm>
            <a:off x="3200400" y="6601968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£1,000</a:t>
            </a:r>
            <a:endParaRPr lang="en-US" sz="900" dirty="0"/>
          </a:p>
        </p:txBody>
      </p:sp>
      <p:sp>
        <p:nvSpPr>
          <p:cNvPr id="87" name="Text 85"/>
          <p:cNvSpPr/>
          <p:nvPr/>
        </p:nvSpPr>
        <p:spPr>
          <a:xfrm>
            <a:off x="4663440" y="6601968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</a:t>
            </a: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274320" y="6931152"/>
            <a:ext cx="6309360" cy="292608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89" name="Shape 87"/>
          <p:cNvSpPr/>
          <p:nvPr/>
        </p:nvSpPr>
        <p:spPr>
          <a:xfrm>
            <a:off x="274320" y="6931152"/>
            <a:ext cx="36576" cy="292608"/>
          </a:xfrm>
          <a:prstGeom prst="rect">
            <a:avLst/>
          </a:prstGeom>
          <a:solidFill>
            <a:srgbClr val="A67C3C"/>
          </a:solidFill>
          <a:ln/>
        </p:spPr>
      </p:sp>
      <p:sp>
        <p:nvSpPr>
          <p:cNvPr id="90" name="Text 88"/>
          <p:cNvSpPr/>
          <p:nvPr/>
        </p:nvSpPr>
        <p:spPr>
          <a:xfrm>
            <a:off x="384048" y="694944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 Partner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3200400" y="694944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£3,000</a:t>
            </a:r>
            <a:endParaRPr lang="en-US" sz="900" dirty="0"/>
          </a:p>
        </p:txBody>
      </p:sp>
      <p:sp>
        <p:nvSpPr>
          <p:cNvPr id="92" name="Text 90"/>
          <p:cNvSpPr/>
          <p:nvPr/>
        </p:nvSpPr>
        <p:spPr>
          <a:xfrm>
            <a:off x="4663440" y="694944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category</a:t>
            </a:r>
            <a:endParaRPr lang="en-US" sz="850" dirty="0"/>
          </a:p>
        </p:txBody>
      </p:sp>
      <p:sp>
        <p:nvSpPr>
          <p:cNvPr id="93" name="Shape 91"/>
          <p:cNvSpPr/>
          <p:nvPr/>
        </p:nvSpPr>
        <p:spPr>
          <a:xfrm>
            <a:off x="274320" y="7278624"/>
            <a:ext cx="6309360" cy="292608"/>
          </a:xfrm>
          <a:prstGeom prst="rect">
            <a:avLst/>
          </a:prstGeom>
          <a:solidFill>
            <a:srgbClr val="FAF5E8"/>
          </a:solidFill>
          <a:ln/>
        </p:spPr>
      </p:sp>
      <p:sp>
        <p:nvSpPr>
          <p:cNvPr id="94" name="Shape 92"/>
          <p:cNvSpPr/>
          <p:nvPr/>
        </p:nvSpPr>
        <p:spPr>
          <a:xfrm>
            <a:off x="274320" y="7278624"/>
            <a:ext cx="36576" cy="292608"/>
          </a:xfrm>
          <a:prstGeom prst="rect">
            <a:avLst/>
          </a:prstGeom>
          <a:solidFill>
            <a:srgbClr val="555555"/>
          </a:solidFill>
          <a:ln/>
        </p:spPr>
      </p:sp>
      <p:sp>
        <p:nvSpPr>
          <p:cNvPr id="95" name="Text 93"/>
          <p:cNvSpPr/>
          <p:nvPr/>
        </p:nvSpPr>
        <p:spPr>
          <a:xfrm>
            <a:off x="384048" y="7296912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/ Content / Product</a:t>
            </a:r>
            <a:endParaRPr lang="en-US" sz="900" dirty="0"/>
          </a:p>
        </p:txBody>
      </p:sp>
      <p:sp>
        <p:nvSpPr>
          <p:cNvPr id="96" name="Text 94"/>
          <p:cNvSpPr/>
          <p:nvPr/>
        </p:nvSpPr>
        <p:spPr>
          <a:xfrm>
            <a:off x="3200400" y="729691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6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Kind</a:t>
            </a:r>
            <a:endParaRPr lang="en-US" sz="900" dirty="0"/>
          </a:p>
        </p:txBody>
      </p:sp>
      <p:sp>
        <p:nvSpPr>
          <p:cNvPr id="97" name="Text 95"/>
          <p:cNvSpPr/>
          <p:nvPr/>
        </p:nvSpPr>
        <p:spPr>
          <a:xfrm>
            <a:off x="4663440" y="7296912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850" dirty="0"/>
          </a:p>
        </p:txBody>
      </p:sp>
      <p:sp>
        <p:nvSpPr>
          <p:cNvPr id="98" name="Shape 96"/>
          <p:cNvSpPr/>
          <p:nvPr/>
        </p:nvSpPr>
        <p:spPr>
          <a:xfrm>
            <a:off x="0" y="7662672"/>
            <a:ext cx="6858000" cy="1993392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99" name="Shape 97"/>
          <p:cNvSpPr/>
          <p:nvPr/>
        </p:nvSpPr>
        <p:spPr>
          <a:xfrm>
            <a:off x="0" y="7662672"/>
            <a:ext cx="685800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0" name="Text 98"/>
          <p:cNvSpPr/>
          <p:nvPr/>
        </p:nvSpPr>
        <p:spPr>
          <a:xfrm>
            <a:off x="274320" y="7790688"/>
            <a:ext cx="6309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SOMETHING MEANINGFUL TOGETHER</a:t>
            </a:r>
            <a:endParaRPr lang="en-US" sz="1200" dirty="0"/>
          </a:p>
        </p:txBody>
      </p:sp>
      <p:sp>
        <p:nvSpPr>
          <p:cNvPr id="101" name="Text 99"/>
          <p:cNvSpPr/>
          <p:nvPr/>
        </p:nvSpPr>
        <p:spPr>
          <a:xfrm>
            <a:off x="274320" y="8138160"/>
            <a:ext cx="6309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Rooted in Purpose.  Rising Through Impact.</a:t>
            </a:r>
            <a:endParaRPr lang="en-US" sz="1000" dirty="0"/>
          </a:p>
        </p:txBody>
      </p:sp>
      <p:sp>
        <p:nvSpPr>
          <p:cNvPr id="102" name="Text 100"/>
          <p:cNvSpPr/>
          <p:nvPr/>
        </p:nvSpPr>
        <p:spPr>
          <a:xfrm>
            <a:off x="274320" y="8449056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Partnering with BFH means aligning your organisation with a growing movement that celebrates and supports the next generation of entrepreneurs, creatives, leaders and changemakers.</a:t>
            </a:r>
            <a:endParaRPr lang="en-US" sz="850" dirty="0"/>
          </a:p>
        </p:txBody>
      </p:sp>
      <p:sp>
        <p:nvSpPr>
          <p:cNvPr id="103" name="Text 101"/>
          <p:cNvSpPr/>
          <p:nvPr/>
        </p:nvSpPr>
        <p:spPr>
          <a:xfrm>
            <a:off x="512064" y="8924544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spc="15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PARTNERSHIPS</a:t>
            </a:r>
            <a:endParaRPr lang="en-US" sz="700" dirty="0"/>
          </a:p>
        </p:txBody>
      </p:sp>
      <p:sp>
        <p:nvSpPr>
          <p:cNvPr id="104" name="Text 102"/>
          <p:cNvSpPr/>
          <p:nvPr/>
        </p:nvSpPr>
        <p:spPr>
          <a:xfrm>
            <a:off x="512064" y="9125712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info@bfhgala.com</a:t>
            </a:r>
            <a:endParaRPr lang="en-US" sz="900" dirty="0"/>
          </a:p>
        </p:txBody>
      </p:sp>
      <p:sp>
        <p:nvSpPr>
          <p:cNvPr id="105" name="Text 103"/>
          <p:cNvSpPr/>
          <p:nvPr/>
        </p:nvSpPr>
        <p:spPr>
          <a:xfrm>
            <a:off x="2578608" y="8924544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spc="15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WEBSITE</a:t>
            </a:r>
            <a:endParaRPr lang="en-US" sz="700" dirty="0"/>
          </a:p>
        </p:txBody>
      </p:sp>
      <p:sp>
        <p:nvSpPr>
          <p:cNvPr id="106" name="Text 104"/>
          <p:cNvSpPr/>
          <p:nvPr/>
        </p:nvSpPr>
        <p:spPr>
          <a:xfrm>
            <a:off x="2578608" y="9125712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www.bfhgala.com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4645152" y="8924544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spc="15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INSTAGRAM</a:t>
            </a:r>
            <a:endParaRPr lang="en-US" sz="700" dirty="0"/>
          </a:p>
        </p:txBody>
      </p:sp>
      <p:sp>
        <p:nvSpPr>
          <p:cNvPr id="108" name="Text 106"/>
          <p:cNvSpPr/>
          <p:nvPr/>
        </p:nvSpPr>
        <p:spPr>
          <a:xfrm>
            <a:off x="4645152" y="9125712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@bfhgala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0" y="9619488"/>
            <a:ext cx="6858000" cy="36576"/>
          </a:xfrm>
          <a:prstGeom prst="rect">
            <a:avLst/>
          </a:prstGeom>
          <a:solidFill>
            <a:srgbClr val="C9A84C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2026-06-05T13:13:27Z</dcterms:created>
  <dcterms:modified xsi:type="dcterms:W3CDTF">2026-06-05T13:13:27Z</dcterms:modified>
</cp:coreProperties>
</file>